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2" r:id="rId3"/>
    <p:sldMasterId id="2147483695" r:id="rId4"/>
    <p:sldMasterId id="2147483708" r:id="rId5"/>
    <p:sldMasterId id="2147483720" r:id="rId6"/>
    <p:sldMasterId id="2147483729" r:id="rId7"/>
    <p:sldMasterId id="2147483741" r:id="rId8"/>
    <p:sldMasterId id="2147483754" r:id="rId9"/>
    <p:sldMasterId id="2147483765" r:id="rId10"/>
  </p:sldMasterIdLst>
  <p:notesMasterIdLst>
    <p:notesMasterId r:id="rId44"/>
  </p:notesMasterIdLst>
  <p:sldIdLst>
    <p:sldId id="337" r:id="rId11"/>
    <p:sldId id="755" r:id="rId12"/>
    <p:sldId id="805" r:id="rId13"/>
    <p:sldId id="794" r:id="rId14"/>
    <p:sldId id="808" r:id="rId15"/>
    <p:sldId id="741" r:id="rId16"/>
    <p:sldId id="798" r:id="rId17"/>
    <p:sldId id="351" r:id="rId18"/>
    <p:sldId id="759" r:id="rId19"/>
    <p:sldId id="747" r:id="rId20"/>
    <p:sldId id="784" r:id="rId21"/>
    <p:sldId id="268" r:id="rId22"/>
    <p:sldId id="750" r:id="rId23"/>
    <p:sldId id="792" r:id="rId24"/>
    <p:sldId id="788" r:id="rId25"/>
    <p:sldId id="790" r:id="rId26"/>
    <p:sldId id="811" r:id="rId27"/>
    <p:sldId id="791" r:id="rId28"/>
    <p:sldId id="797" r:id="rId29"/>
    <p:sldId id="774" r:id="rId30"/>
    <p:sldId id="738" r:id="rId31"/>
    <p:sldId id="802" r:id="rId32"/>
    <p:sldId id="800" r:id="rId33"/>
    <p:sldId id="809" r:id="rId34"/>
    <p:sldId id="812" r:id="rId35"/>
    <p:sldId id="256" r:id="rId36"/>
    <p:sldId id="701" r:id="rId37"/>
    <p:sldId id="696" r:id="rId38"/>
    <p:sldId id="803" r:id="rId39"/>
    <p:sldId id="746" r:id="rId40"/>
    <p:sldId id="661" r:id="rId41"/>
    <p:sldId id="318" r:id="rId42"/>
    <p:sldId id="299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-11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003_11rc_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003_11rc_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015_11re_2018%20(73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015_11re_2018%20(73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-laskentataulukko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-laskentataulukko1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fi-FI" sz="2800" dirty="0">
                <a:solidFill>
                  <a:srgbClr val="C00000"/>
                </a:solidFill>
              </a:rPr>
              <a:t>Ikäpyramidi 1917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'003_11rc_2018'!$C$5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'003_11rc_2018'!$A$6:$A$23</c:f>
              <c:strCache>
                <c:ptCount val="18"/>
                <c:pt idx="0">
                  <c:v>- 4</c:v>
                </c:pt>
                <c:pt idx="1">
                  <c:v>5 - 9</c:v>
                </c:pt>
                <c:pt idx="2">
                  <c:v>10 - 14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75 - 79</c:v>
                </c:pt>
                <c:pt idx="16">
                  <c:v>80 - 84</c:v>
                </c:pt>
                <c:pt idx="17">
                  <c:v>85 -</c:v>
                </c:pt>
              </c:strCache>
            </c:strRef>
          </c:cat>
          <c:val>
            <c:numRef>
              <c:f>'003_11rc_2018'!$C$6:$C$23</c:f>
              <c:numCache>
                <c:formatCode>0</c:formatCode>
                <c:ptCount val="18"/>
                <c:pt idx="0">
                  <c:v>-183700</c:v>
                </c:pt>
                <c:pt idx="1">
                  <c:v>-189100</c:v>
                </c:pt>
                <c:pt idx="2">
                  <c:v>-175800</c:v>
                </c:pt>
                <c:pt idx="3">
                  <c:v>-159100</c:v>
                </c:pt>
                <c:pt idx="4">
                  <c:v>-131700</c:v>
                </c:pt>
                <c:pt idx="5">
                  <c:v>-114800</c:v>
                </c:pt>
                <c:pt idx="6">
                  <c:v>-107300</c:v>
                </c:pt>
                <c:pt idx="7">
                  <c:v>-92300</c:v>
                </c:pt>
                <c:pt idx="8">
                  <c:v>-84900</c:v>
                </c:pt>
                <c:pt idx="9">
                  <c:v>-70300</c:v>
                </c:pt>
                <c:pt idx="10">
                  <c:v>-58400</c:v>
                </c:pt>
                <c:pt idx="11">
                  <c:v>-52800</c:v>
                </c:pt>
                <c:pt idx="12">
                  <c:v>-43100</c:v>
                </c:pt>
                <c:pt idx="13">
                  <c:v>-34100</c:v>
                </c:pt>
                <c:pt idx="14">
                  <c:v>-23000</c:v>
                </c:pt>
                <c:pt idx="15">
                  <c:v>-13400</c:v>
                </c:pt>
                <c:pt idx="16">
                  <c:v>-5200</c:v>
                </c:pt>
                <c:pt idx="17">
                  <c:v>-1700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1-2C4E-8A89-549DC2024155}"/>
            </c:ext>
          </c:extLst>
        </c:ser>
        <c:ser>
          <c:idx val="1"/>
          <c:order val="1"/>
          <c:tx>
            <c:strRef>
              <c:f>'003_11rc_2018'!$D$5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CB200"/>
            </a:solidFill>
            <a:ln w="15875">
              <a:noFill/>
            </a:ln>
            <a:effectLst/>
          </c:spPr>
          <c:invertIfNegative val="0"/>
          <c:cat>
            <c:strRef>
              <c:f>'003_11rc_2018'!$A$6:$A$23</c:f>
              <c:strCache>
                <c:ptCount val="18"/>
                <c:pt idx="0">
                  <c:v>- 4</c:v>
                </c:pt>
                <c:pt idx="1">
                  <c:v>5 - 9</c:v>
                </c:pt>
                <c:pt idx="2">
                  <c:v>10 - 14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75 - 79</c:v>
                </c:pt>
                <c:pt idx="16">
                  <c:v>80 - 84</c:v>
                </c:pt>
                <c:pt idx="17">
                  <c:v>85 -</c:v>
                </c:pt>
              </c:strCache>
            </c:strRef>
          </c:cat>
          <c:val>
            <c:numRef>
              <c:f>'003_11rc_2018'!$D$6:$D$23</c:f>
              <c:numCache>
                <c:formatCode>0</c:formatCode>
                <c:ptCount val="18"/>
                <c:pt idx="0">
                  <c:v>177500</c:v>
                </c:pt>
                <c:pt idx="1">
                  <c:v>183200</c:v>
                </c:pt>
                <c:pt idx="2">
                  <c:v>172500</c:v>
                </c:pt>
                <c:pt idx="3">
                  <c:v>154900</c:v>
                </c:pt>
                <c:pt idx="4">
                  <c:v>130100</c:v>
                </c:pt>
                <c:pt idx="5">
                  <c:v>118000</c:v>
                </c:pt>
                <c:pt idx="6">
                  <c:v>112200</c:v>
                </c:pt>
                <c:pt idx="7">
                  <c:v>98100</c:v>
                </c:pt>
                <c:pt idx="8">
                  <c:v>89500</c:v>
                </c:pt>
                <c:pt idx="9">
                  <c:v>74800</c:v>
                </c:pt>
                <c:pt idx="10">
                  <c:v>64500</c:v>
                </c:pt>
                <c:pt idx="11">
                  <c:v>61200</c:v>
                </c:pt>
                <c:pt idx="12">
                  <c:v>51600</c:v>
                </c:pt>
                <c:pt idx="13">
                  <c:v>43700</c:v>
                </c:pt>
                <c:pt idx="14">
                  <c:v>31100</c:v>
                </c:pt>
                <c:pt idx="15">
                  <c:v>19300</c:v>
                </c:pt>
                <c:pt idx="16">
                  <c:v>8200</c:v>
                </c:pt>
                <c:pt idx="17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D1-2C4E-8A89-549DC2024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747565775"/>
        <c:axId val="753553375"/>
      </c:barChart>
      <c:catAx>
        <c:axId val="747565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53553375"/>
        <c:crosses val="autoZero"/>
        <c:auto val="1"/>
        <c:lblAlgn val="ctr"/>
        <c:lblOffset val="100"/>
        <c:tickLblSkip val="1"/>
        <c:noMultiLvlLbl val="0"/>
      </c:catAx>
      <c:valAx>
        <c:axId val="753553375"/>
        <c:scaling>
          <c:orientation val="minMax"/>
          <c:max val="200000"/>
          <c:min val="-2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;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47565775"/>
        <c:crossesAt val="1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fi-FI" sz="2800" dirty="0">
                <a:solidFill>
                  <a:srgbClr val="C00000"/>
                </a:solidFill>
              </a:rPr>
              <a:t>Ikäpyramidi 2018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'003_11rc_2018'!$F$5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'003_11rc_2018'!$A$6:$A$23</c:f>
              <c:strCache>
                <c:ptCount val="18"/>
                <c:pt idx="0">
                  <c:v>- 4</c:v>
                </c:pt>
                <c:pt idx="1">
                  <c:v>5 - 9</c:v>
                </c:pt>
                <c:pt idx="2">
                  <c:v>10 - 14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75 - 79</c:v>
                </c:pt>
                <c:pt idx="16">
                  <c:v>80 - 84</c:v>
                </c:pt>
                <c:pt idx="17">
                  <c:v>85 -</c:v>
                </c:pt>
              </c:strCache>
            </c:strRef>
          </c:cat>
          <c:val>
            <c:numRef>
              <c:f>'003_11rc_2018'!$F$6:$F$23</c:f>
              <c:numCache>
                <c:formatCode>0</c:formatCode>
                <c:ptCount val="18"/>
                <c:pt idx="0">
                  <c:v>-137057</c:v>
                </c:pt>
                <c:pt idx="1">
                  <c:v>-158005</c:v>
                </c:pt>
                <c:pt idx="2">
                  <c:v>-156182</c:v>
                </c:pt>
                <c:pt idx="3">
                  <c:v>-152126</c:v>
                </c:pt>
                <c:pt idx="4">
                  <c:v>-164499</c:v>
                </c:pt>
                <c:pt idx="5">
                  <c:v>-182635</c:v>
                </c:pt>
                <c:pt idx="6">
                  <c:v>-180832</c:v>
                </c:pt>
                <c:pt idx="7">
                  <c:v>-183327</c:v>
                </c:pt>
                <c:pt idx="8">
                  <c:v>-175769</c:v>
                </c:pt>
                <c:pt idx="9">
                  <c:v>-160573</c:v>
                </c:pt>
                <c:pt idx="10">
                  <c:v>-183302</c:v>
                </c:pt>
                <c:pt idx="11">
                  <c:v>-183156</c:v>
                </c:pt>
                <c:pt idx="12">
                  <c:v>-177055</c:v>
                </c:pt>
                <c:pt idx="13">
                  <c:v>-174278</c:v>
                </c:pt>
                <c:pt idx="14">
                  <c:v>-154506</c:v>
                </c:pt>
                <c:pt idx="15">
                  <c:v>-91933</c:v>
                </c:pt>
                <c:pt idx="16">
                  <c:v>-62247</c:v>
                </c:pt>
                <c:pt idx="17">
                  <c:v>-45808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41-EA46-A519-645940D1226E}"/>
            </c:ext>
          </c:extLst>
        </c:ser>
        <c:ser>
          <c:idx val="1"/>
          <c:order val="1"/>
          <c:tx>
            <c:strRef>
              <c:f>'003_11rc_2018'!$G$5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CB200"/>
            </a:solidFill>
            <a:ln w="15875">
              <a:noFill/>
            </a:ln>
            <a:effectLst/>
          </c:spPr>
          <c:invertIfNegative val="0"/>
          <c:cat>
            <c:strRef>
              <c:f>'003_11rc_2018'!$A$6:$A$23</c:f>
              <c:strCache>
                <c:ptCount val="18"/>
                <c:pt idx="0">
                  <c:v>- 4</c:v>
                </c:pt>
                <c:pt idx="1">
                  <c:v>5 - 9</c:v>
                </c:pt>
                <c:pt idx="2">
                  <c:v>10 - 14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75 - 79</c:v>
                </c:pt>
                <c:pt idx="16">
                  <c:v>80 - 84</c:v>
                </c:pt>
                <c:pt idx="17">
                  <c:v>85 -</c:v>
                </c:pt>
              </c:strCache>
            </c:strRef>
          </c:cat>
          <c:val>
            <c:numRef>
              <c:f>'003_11rc_2018'!$G$6:$G$23</c:f>
              <c:numCache>
                <c:formatCode>0</c:formatCode>
                <c:ptCount val="18"/>
                <c:pt idx="0">
                  <c:v>130629</c:v>
                </c:pt>
                <c:pt idx="1">
                  <c:v>151005</c:v>
                </c:pt>
                <c:pt idx="2">
                  <c:v>149356</c:v>
                </c:pt>
                <c:pt idx="3">
                  <c:v>144041</c:v>
                </c:pt>
                <c:pt idx="4">
                  <c:v>155877</c:v>
                </c:pt>
                <c:pt idx="5">
                  <c:v>172237</c:v>
                </c:pt>
                <c:pt idx="6">
                  <c:v>169564</c:v>
                </c:pt>
                <c:pt idx="7">
                  <c:v>172424</c:v>
                </c:pt>
                <c:pt idx="8">
                  <c:v>166596</c:v>
                </c:pt>
                <c:pt idx="9">
                  <c:v>155005</c:v>
                </c:pt>
                <c:pt idx="10">
                  <c:v>181247</c:v>
                </c:pt>
                <c:pt idx="11">
                  <c:v>185077</c:v>
                </c:pt>
                <c:pt idx="12">
                  <c:v>185506</c:v>
                </c:pt>
                <c:pt idx="13">
                  <c:v>187930</c:v>
                </c:pt>
                <c:pt idx="14">
                  <c:v>176154</c:v>
                </c:pt>
                <c:pt idx="15">
                  <c:v>117326</c:v>
                </c:pt>
                <c:pt idx="16">
                  <c:v>92842</c:v>
                </c:pt>
                <c:pt idx="17">
                  <c:v>101813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41-EA46-A519-645940D12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747565775"/>
        <c:axId val="753553375"/>
      </c:barChart>
      <c:catAx>
        <c:axId val="747565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53553375"/>
        <c:crosses val="autoZero"/>
        <c:auto val="1"/>
        <c:lblAlgn val="ctr"/>
        <c:lblOffset val="100"/>
        <c:tickLblSkip val="1"/>
        <c:noMultiLvlLbl val="0"/>
      </c:catAx>
      <c:valAx>
        <c:axId val="753553375"/>
        <c:scaling>
          <c:orientation val="minMax"/>
          <c:max val="200000"/>
          <c:min val="-2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;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47565775"/>
        <c:crossesAt val="1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fi-FI" sz="2400" b="1" dirty="0">
                <a:solidFill>
                  <a:srgbClr val="C00000"/>
                </a:solidFill>
              </a:rPr>
              <a:t>Limingan</a:t>
            </a:r>
            <a:r>
              <a:rPr lang="fi-FI" sz="2400" b="1" baseline="0" dirty="0">
                <a:solidFill>
                  <a:srgbClr val="C00000"/>
                </a:solidFill>
              </a:rPr>
              <a:t> ikärakenne 2018</a:t>
            </a:r>
            <a:endParaRPr lang="fi-FI" sz="2400" b="1" dirty="0">
              <a:solidFill>
                <a:srgbClr val="C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'015_11re_2018'!$C$5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'015_11re_2018'!$A$6:$A$106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100 -</c:v>
                </c:pt>
              </c:strCache>
            </c:strRef>
          </c:cat>
          <c:val>
            <c:numRef>
              <c:f>'015_11re_2018'!$C$6:$C$106</c:f>
              <c:numCache>
                <c:formatCode>0</c:formatCode>
                <c:ptCount val="101"/>
                <c:pt idx="0">
                  <c:v>-61</c:v>
                </c:pt>
                <c:pt idx="1">
                  <c:v>-91</c:v>
                </c:pt>
                <c:pt idx="2">
                  <c:v>-92</c:v>
                </c:pt>
                <c:pt idx="3">
                  <c:v>-104</c:v>
                </c:pt>
                <c:pt idx="4">
                  <c:v>-103</c:v>
                </c:pt>
                <c:pt idx="5">
                  <c:v>-111</c:v>
                </c:pt>
                <c:pt idx="6">
                  <c:v>-149</c:v>
                </c:pt>
                <c:pt idx="7">
                  <c:v>-105</c:v>
                </c:pt>
                <c:pt idx="8">
                  <c:v>-119</c:v>
                </c:pt>
                <c:pt idx="9">
                  <c:v>-128</c:v>
                </c:pt>
                <c:pt idx="10">
                  <c:v>-133</c:v>
                </c:pt>
                <c:pt idx="11">
                  <c:v>-135</c:v>
                </c:pt>
                <c:pt idx="12">
                  <c:v>-112</c:v>
                </c:pt>
                <c:pt idx="13">
                  <c:v>-112</c:v>
                </c:pt>
                <c:pt idx="14">
                  <c:v>-128</c:v>
                </c:pt>
                <c:pt idx="15">
                  <c:v>-119</c:v>
                </c:pt>
                <c:pt idx="16">
                  <c:v>-128</c:v>
                </c:pt>
                <c:pt idx="17">
                  <c:v>-91</c:v>
                </c:pt>
                <c:pt idx="18">
                  <c:v>-110</c:v>
                </c:pt>
                <c:pt idx="19">
                  <c:v>-73</c:v>
                </c:pt>
                <c:pt idx="20">
                  <c:v>-45</c:v>
                </c:pt>
                <c:pt idx="21">
                  <c:v>-36</c:v>
                </c:pt>
                <c:pt idx="22">
                  <c:v>-34</c:v>
                </c:pt>
                <c:pt idx="23">
                  <c:v>-23</c:v>
                </c:pt>
                <c:pt idx="24">
                  <c:v>-38</c:v>
                </c:pt>
                <c:pt idx="25">
                  <c:v>-35</c:v>
                </c:pt>
                <c:pt idx="26">
                  <c:v>-39</c:v>
                </c:pt>
                <c:pt idx="27">
                  <c:v>-42</c:v>
                </c:pt>
                <c:pt idx="28">
                  <c:v>-53</c:v>
                </c:pt>
                <c:pt idx="29">
                  <c:v>-43</c:v>
                </c:pt>
                <c:pt idx="30">
                  <c:v>-51</c:v>
                </c:pt>
                <c:pt idx="31">
                  <c:v>-56</c:v>
                </c:pt>
                <c:pt idx="32">
                  <c:v>-43</c:v>
                </c:pt>
                <c:pt idx="33">
                  <c:v>-63</c:v>
                </c:pt>
                <c:pt idx="34">
                  <c:v>-75</c:v>
                </c:pt>
                <c:pt idx="35">
                  <c:v>-81</c:v>
                </c:pt>
                <c:pt idx="36">
                  <c:v>-80</c:v>
                </c:pt>
                <c:pt idx="37">
                  <c:v>-88</c:v>
                </c:pt>
                <c:pt idx="38">
                  <c:v>-74</c:v>
                </c:pt>
                <c:pt idx="39">
                  <c:v>-72</c:v>
                </c:pt>
                <c:pt idx="40">
                  <c:v>-71</c:v>
                </c:pt>
                <c:pt idx="41">
                  <c:v>-75</c:v>
                </c:pt>
                <c:pt idx="42">
                  <c:v>-99</c:v>
                </c:pt>
                <c:pt idx="43">
                  <c:v>-86</c:v>
                </c:pt>
                <c:pt idx="44">
                  <c:v>-84</c:v>
                </c:pt>
                <c:pt idx="45">
                  <c:v>-82</c:v>
                </c:pt>
                <c:pt idx="46">
                  <c:v>-81</c:v>
                </c:pt>
                <c:pt idx="47">
                  <c:v>-71</c:v>
                </c:pt>
                <c:pt idx="48">
                  <c:v>-54</c:v>
                </c:pt>
                <c:pt idx="49">
                  <c:v>-69</c:v>
                </c:pt>
                <c:pt idx="50">
                  <c:v>-59</c:v>
                </c:pt>
                <c:pt idx="51">
                  <c:v>-59</c:v>
                </c:pt>
                <c:pt idx="52">
                  <c:v>-47</c:v>
                </c:pt>
                <c:pt idx="53">
                  <c:v>-52</c:v>
                </c:pt>
                <c:pt idx="54">
                  <c:v>-51</c:v>
                </c:pt>
                <c:pt idx="55">
                  <c:v>-46</c:v>
                </c:pt>
                <c:pt idx="56">
                  <c:v>-44</c:v>
                </c:pt>
                <c:pt idx="57">
                  <c:v>-43</c:v>
                </c:pt>
                <c:pt idx="58">
                  <c:v>-47</c:v>
                </c:pt>
                <c:pt idx="59">
                  <c:v>-35</c:v>
                </c:pt>
                <c:pt idx="60">
                  <c:v>-36</c:v>
                </c:pt>
                <c:pt idx="61">
                  <c:v>-50</c:v>
                </c:pt>
                <c:pt idx="62">
                  <c:v>-33</c:v>
                </c:pt>
                <c:pt idx="63">
                  <c:v>-47</c:v>
                </c:pt>
                <c:pt idx="64">
                  <c:v>-32</c:v>
                </c:pt>
                <c:pt idx="65">
                  <c:v>-28</c:v>
                </c:pt>
                <c:pt idx="66">
                  <c:v>-43</c:v>
                </c:pt>
                <c:pt idx="67">
                  <c:v>-38</c:v>
                </c:pt>
                <c:pt idx="68">
                  <c:v>-33</c:v>
                </c:pt>
                <c:pt idx="69">
                  <c:v>-32</c:v>
                </c:pt>
                <c:pt idx="70">
                  <c:v>-33</c:v>
                </c:pt>
                <c:pt idx="71">
                  <c:v>-21</c:v>
                </c:pt>
                <c:pt idx="72">
                  <c:v>-26</c:v>
                </c:pt>
                <c:pt idx="73">
                  <c:v>-31</c:v>
                </c:pt>
                <c:pt idx="74">
                  <c:v>-16</c:v>
                </c:pt>
                <c:pt idx="75">
                  <c:v>-20</c:v>
                </c:pt>
                <c:pt idx="76">
                  <c:v>-13</c:v>
                </c:pt>
                <c:pt idx="77">
                  <c:v>-25</c:v>
                </c:pt>
                <c:pt idx="78">
                  <c:v>-12</c:v>
                </c:pt>
                <c:pt idx="79">
                  <c:v>-13</c:v>
                </c:pt>
                <c:pt idx="80">
                  <c:v>-10</c:v>
                </c:pt>
                <c:pt idx="81">
                  <c:v>-6</c:v>
                </c:pt>
                <c:pt idx="82">
                  <c:v>-13</c:v>
                </c:pt>
                <c:pt idx="83">
                  <c:v>-12</c:v>
                </c:pt>
                <c:pt idx="84">
                  <c:v>-7</c:v>
                </c:pt>
                <c:pt idx="85">
                  <c:v>-8</c:v>
                </c:pt>
                <c:pt idx="86">
                  <c:v>-6</c:v>
                </c:pt>
                <c:pt idx="87">
                  <c:v>-6</c:v>
                </c:pt>
                <c:pt idx="88">
                  <c:v>-12</c:v>
                </c:pt>
                <c:pt idx="89">
                  <c:v>-5</c:v>
                </c:pt>
                <c:pt idx="90">
                  <c:v>-5</c:v>
                </c:pt>
                <c:pt idx="91">
                  <c:v>-1</c:v>
                </c:pt>
                <c:pt idx="92">
                  <c:v>-2</c:v>
                </c:pt>
                <c:pt idx="93">
                  <c:v>-1</c:v>
                </c:pt>
                <c:pt idx="94">
                  <c:v>-1</c:v>
                </c:pt>
                <c:pt idx="95">
                  <c:v>-1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D-514E-B307-B87E1B52518A}"/>
            </c:ext>
          </c:extLst>
        </c:ser>
        <c:ser>
          <c:idx val="1"/>
          <c:order val="1"/>
          <c:tx>
            <c:strRef>
              <c:f>'015_11re_2018'!$D$5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CB200"/>
            </a:solidFill>
            <a:ln w="15875">
              <a:noFill/>
            </a:ln>
            <a:effectLst/>
          </c:spPr>
          <c:invertIfNegative val="0"/>
          <c:cat>
            <c:strRef>
              <c:f>'015_11re_2018'!$A$6:$A$106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100 -</c:v>
                </c:pt>
              </c:strCache>
            </c:strRef>
          </c:cat>
          <c:val>
            <c:numRef>
              <c:f>'015_11re_2018'!$D$6:$D$106</c:f>
              <c:numCache>
                <c:formatCode>0</c:formatCode>
                <c:ptCount val="101"/>
                <c:pt idx="0">
                  <c:v>67</c:v>
                </c:pt>
                <c:pt idx="1">
                  <c:v>81</c:v>
                </c:pt>
                <c:pt idx="2">
                  <c:v>86</c:v>
                </c:pt>
                <c:pt idx="3">
                  <c:v>112</c:v>
                </c:pt>
                <c:pt idx="4">
                  <c:v>102</c:v>
                </c:pt>
                <c:pt idx="5">
                  <c:v>133</c:v>
                </c:pt>
                <c:pt idx="6">
                  <c:v>119</c:v>
                </c:pt>
                <c:pt idx="7">
                  <c:v>117</c:v>
                </c:pt>
                <c:pt idx="8">
                  <c:v>132</c:v>
                </c:pt>
                <c:pt idx="9">
                  <c:v>139</c:v>
                </c:pt>
                <c:pt idx="10">
                  <c:v>99</c:v>
                </c:pt>
                <c:pt idx="11">
                  <c:v>120</c:v>
                </c:pt>
                <c:pt idx="12">
                  <c:v>129</c:v>
                </c:pt>
                <c:pt idx="13">
                  <c:v>128</c:v>
                </c:pt>
                <c:pt idx="14">
                  <c:v>101</c:v>
                </c:pt>
                <c:pt idx="15">
                  <c:v>88</c:v>
                </c:pt>
                <c:pt idx="16">
                  <c:v>102</c:v>
                </c:pt>
                <c:pt idx="17">
                  <c:v>93</c:v>
                </c:pt>
                <c:pt idx="18">
                  <c:v>63</c:v>
                </c:pt>
                <c:pt idx="19">
                  <c:v>40</c:v>
                </c:pt>
                <c:pt idx="20">
                  <c:v>30</c:v>
                </c:pt>
                <c:pt idx="21">
                  <c:v>21</c:v>
                </c:pt>
                <c:pt idx="22">
                  <c:v>18</c:v>
                </c:pt>
                <c:pt idx="23">
                  <c:v>31</c:v>
                </c:pt>
                <c:pt idx="24">
                  <c:v>37</c:v>
                </c:pt>
                <c:pt idx="25">
                  <c:v>33</c:v>
                </c:pt>
                <c:pt idx="26">
                  <c:v>39</c:v>
                </c:pt>
                <c:pt idx="27">
                  <c:v>37</c:v>
                </c:pt>
                <c:pt idx="28">
                  <c:v>52</c:v>
                </c:pt>
                <c:pt idx="29">
                  <c:v>55</c:v>
                </c:pt>
                <c:pt idx="30">
                  <c:v>61</c:v>
                </c:pt>
                <c:pt idx="31">
                  <c:v>54</c:v>
                </c:pt>
                <c:pt idx="32">
                  <c:v>64</c:v>
                </c:pt>
                <c:pt idx="33">
                  <c:v>77</c:v>
                </c:pt>
                <c:pt idx="34">
                  <c:v>83</c:v>
                </c:pt>
                <c:pt idx="35">
                  <c:v>65</c:v>
                </c:pt>
                <c:pt idx="36">
                  <c:v>76</c:v>
                </c:pt>
                <c:pt idx="37">
                  <c:v>78</c:v>
                </c:pt>
                <c:pt idx="38">
                  <c:v>87</c:v>
                </c:pt>
                <c:pt idx="39">
                  <c:v>74</c:v>
                </c:pt>
                <c:pt idx="40">
                  <c:v>75</c:v>
                </c:pt>
                <c:pt idx="41">
                  <c:v>93</c:v>
                </c:pt>
                <c:pt idx="42">
                  <c:v>79</c:v>
                </c:pt>
                <c:pt idx="43">
                  <c:v>85</c:v>
                </c:pt>
                <c:pt idx="44">
                  <c:v>102</c:v>
                </c:pt>
                <c:pt idx="45">
                  <c:v>66</c:v>
                </c:pt>
                <c:pt idx="46">
                  <c:v>70</c:v>
                </c:pt>
                <c:pt idx="47">
                  <c:v>60</c:v>
                </c:pt>
                <c:pt idx="48">
                  <c:v>52</c:v>
                </c:pt>
                <c:pt idx="49">
                  <c:v>52</c:v>
                </c:pt>
                <c:pt idx="50">
                  <c:v>50</c:v>
                </c:pt>
                <c:pt idx="51">
                  <c:v>54</c:v>
                </c:pt>
                <c:pt idx="52">
                  <c:v>43</c:v>
                </c:pt>
                <c:pt idx="53">
                  <c:v>52</c:v>
                </c:pt>
                <c:pt idx="54">
                  <c:v>45</c:v>
                </c:pt>
                <c:pt idx="55">
                  <c:v>39</c:v>
                </c:pt>
                <c:pt idx="56">
                  <c:v>38</c:v>
                </c:pt>
                <c:pt idx="57">
                  <c:v>37</c:v>
                </c:pt>
                <c:pt idx="58">
                  <c:v>37</c:v>
                </c:pt>
                <c:pt idx="59">
                  <c:v>26</c:v>
                </c:pt>
                <c:pt idx="60">
                  <c:v>21</c:v>
                </c:pt>
                <c:pt idx="61">
                  <c:v>35</c:v>
                </c:pt>
                <c:pt idx="62">
                  <c:v>37</c:v>
                </c:pt>
                <c:pt idx="63">
                  <c:v>30</c:v>
                </c:pt>
                <c:pt idx="64">
                  <c:v>25</c:v>
                </c:pt>
                <c:pt idx="65">
                  <c:v>37</c:v>
                </c:pt>
                <c:pt idx="66">
                  <c:v>35</c:v>
                </c:pt>
                <c:pt idx="67">
                  <c:v>27</c:v>
                </c:pt>
                <c:pt idx="68">
                  <c:v>38</c:v>
                </c:pt>
                <c:pt idx="69">
                  <c:v>36</c:v>
                </c:pt>
                <c:pt idx="70">
                  <c:v>24</c:v>
                </c:pt>
                <c:pt idx="71">
                  <c:v>27</c:v>
                </c:pt>
                <c:pt idx="72">
                  <c:v>26</c:v>
                </c:pt>
                <c:pt idx="73">
                  <c:v>22</c:v>
                </c:pt>
                <c:pt idx="74">
                  <c:v>15</c:v>
                </c:pt>
                <c:pt idx="75">
                  <c:v>17</c:v>
                </c:pt>
                <c:pt idx="76">
                  <c:v>19</c:v>
                </c:pt>
                <c:pt idx="77">
                  <c:v>28</c:v>
                </c:pt>
                <c:pt idx="78">
                  <c:v>16</c:v>
                </c:pt>
                <c:pt idx="79">
                  <c:v>23</c:v>
                </c:pt>
                <c:pt idx="80">
                  <c:v>11</c:v>
                </c:pt>
                <c:pt idx="81">
                  <c:v>13</c:v>
                </c:pt>
                <c:pt idx="82">
                  <c:v>11</c:v>
                </c:pt>
                <c:pt idx="83">
                  <c:v>14</c:v>
                </c:pt>
                <c:pt idx="84">
                  <c:v>15</c:v>
                </c:pt>
                <c:pt idx="85">
                  <c:v>11</c:v>
                </c:pt>
                <c:pt idx="86">
                  <c:v>5</c:v>
                </c:pt>
                <c:pt idx="87">
                  <c:v>7</c:v>
                </c:pt>
                <c:pt idx="88">
                  <c:v>8</c:v>
                </c:pt>
                <c:pt idx="89">
                  <c:v>7</c:v>
                </c:pt>
                <c:pt idx="90">
                  <c:v>6</c:v>
                </c:pt>
                <c:pt idx="91">
                  <c:v>8</c:v>
                </c:pt>
                <c:pt idx="92">
                  <c:v>6</c:v>
                </c:pt>
                <c:pt idx="93">
                  <c:v>5</c:v>
                </c:pt>
                <c:pt idx="94">
                  <c:v>4</c:v>
                </c:pt>
                <c:pt idx="95">
                  <c:v>2</c:v>
                </c:pt>
                <c:pt idx="96">
                  <c:v>0</c:v>
                </c:pt>
                <c:pt idx="97">
                  <c:v>0</c:v>
                </c:pt>
                <c:pt idx="98">
                  <c:v>1</c:v>
                </c:pt>
                <c:pt idx="99">
                  <c:v>2</c:v>
                </c:pt>
                <c:pt idx="10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0D-514E-B307-B87E1B525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50"/>
        <c:axId val="747565775"/>
        <c:axId val="753553375"/>
      </c:barChart>
      <c:catAx>
        <c:axId val="747565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53553375"/>
        <c:crosses val="autoZero"/>
        <c:auto val="1"/>
        <c:lblAlgn val="ctr"/>
        <c:lblOffset val="100"/>
        <c:tickLblSkip val="5"/>
        <c:noMultiLvlLbl val="0"/>
      </c:catAx>
      <c:valAx>
        <c:axId val="753553375"/>
        <c:scaling>
          <c:orientation val="minMax"/>
          <c:max val="150"/>
          <c:min val="-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;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47565775"/>
        <c:crossesAt val="1"/>
        <c:crossBetween val="between"/>
      </c:valAx>
    </c:plotArea>
    <c:legend>
      <c:legendPos val="b"/>
      <c:layout>
        <c:manualLayout>
          <c:xMode val="edge"/>
          <c:yMode val="edge"/>
          <c:x val="0.33426932132049109"/>
          <c:y val="0.93364169657981988"/>
          <c:w val="0.37312784175664193"/>
          <c:h val="4.1666950195985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fi-FI" sz="2400" b="1" dirty="0">
                <a:solidFill>
                  <a:srgbClr val="C00000"/>
                </a:solidFill>
              </a:rPr>
              <a:t>Kuhmoisten ikärakenne 2018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'015_11re_2018'!$G$5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'015_11re_2018'!$A$6:$A$106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100 -</c:v>
                </c:pt>
              </c:strCache>
            </c:strRef>
          </c:cat>
          <c:val>
            <c:numRef>
              <c:f>'015_11re_2018'!$G$6:$G$106</c:f>
              <c:numCache>
                <c:formatCode>0</c:formatCode>
                <c:ptCount val="101"/>
                <c:pt idx="0">
                  <c:v>-9</c:v>
                </c:pt>
                <c:pt idx="1">
                  <c:v>-4</c:v>
                </c:pt>
                <c:pt idx="2">
                  <c:v>-8</c:v>
                </c:pt>
                <c:pt idx="3">
                  <c:v>-5</c:v>
                </c:pt>
                <c:pt idx="4">
                  <c:v>-7</c:v>
                </c:pt>
                <c:pt idx="5">
                  <c:v>-2</c:v>
                </c:pt>
                <c:pt idx="6">
                  <c:v>-4</c:v>
                </c:pt>
                <c:pt idx="7">
                  <c:v>-8</c:v>
                </c:pt>
                <c:pt idx="8">
                  <c:v>-6</c:v>
                </c:pt>
                <c:pt idx="9">
                  <c:v>-9</c:v>
                </c:pt>
                <c:pt idx="10">
                  <c:v>-6</c:v>
                </c:pt>
                <c:pt idx="11">
                  <c:v>-5</c:v>
                </c:pt>
                <c:pt idx="12">
                  <c:v>-10</c:v>
                </c:pt>
                <c:pt idx="13">
                  <c:v>-10</c:v>
                </c:pt>
                <c:pt idx="14">
                  <c:v>-6</c:v>
                </c:pt>
                <c:pt idx="15">
                  <c:v>-6</c:v>
                </c:pt>
                <c:pt idx="16">
                  <c:v>-13</c:v>
                </c:pt>
                <c:pt idx="17">
                  <c:v>-16</c:v>
                </c:pt>
                <c:pt idx="18">
                  <c:v>-16</c:v>
                </c:pt>
                <c:pt idx="19">
                  <c:v>-5</c:v>
                </c:pt>
                <c:pt idx="20">
                  <c:v>-3</c:v>
                </c:pt>
                <c:pt idx="21">
                  <c:v>-4</c:v>
                </c:pt>
                <c:pt idx="22">
                  <c:v>-8</c:v>
                </c:pt>
                <c:pt idx="23">
                  <c:v>-5</c:v>
                </c:pt>
                <c:pt idx="24">
                  <c:v>-8</c:v>
                </c:pt>
                <c:pt idx="25">
                  <c:v>-5</c:v>
                </c:pt>
                <c:pt idx="26">
                  <c:v>-5</c:v>
                </c:pt>
                <c:pt idx="27">
                  <c:v>-4</c:v>
                </c:pt>
                <c:pt idx="28">
                  <c:v>-9</c:v>
                </c:pt>
                <c:pt idx="29">
                  <c:v>-8</c:v>
                </c:pt>
                <c:pt idx="30">
                  <c:v>-10</c:v>
                </c:pt>
                <c:pt idx="31">
                  <c:v>-8</c:v>
                </c:pt>
                <c:pt idx="32">
                  <c:v>-5</c:v>
                </c:pt>
                <c:pt idx="33">
                  <c:v>-10</c:v>
                </c:pt>
                <c:pt idx="34">
                  <c:v>-8</c:v>
                </c:pt>
                <c:pt idx="35">
                  <c:v>-9</c:v>
                </c:pt>
                <c:pt idx="36">
                  <c:v>-11</c:v>
                </c:pt>
                <c:pt idx="37">
                  <c:v>-8</c:v>
                </c:pt>
                <c:pt idx="38">
                  <c:v>-11</c:v>
                </c:pt>
                <c:pt idx="39">
                  <c:v>-8</c:v>
                </c:pt>
                <c:pt idx="40">
                  <c:v>-15</c:v>
                </c:pt>
                <c:pt idx="41">
                  <c:v>-8</c:v>
                </c:pt>
                <c:pt idx="42">
                  <c:v>-7</c:v>
                </c:pt>
                <c:pt idx="43">
                  <c:v>-10</c:v>
                </c:pt>
                <c:pt idx="44">
                  <c:v>-10</c:v>
                </c:pt>
                <c:pt idx="45">
                  <c:v>-11</c:v>
                </c:pt>
                <c:pt idx="46">
                  <c:v>-8</c:v>
                </c:pt>
                <c:pt idx="47">
                  <c:v>-11</c:v>
                </c:pt>
                <c:pt idx="48">
                  <c:v>-9</c:v>
                </c:pt>
                <c:pt idx="49">
                  <c:v>-7</c:v>
                </c:pt>
                <c:pt idx="50">
                  <c:v>-12</c:v>
                </c:pt>
                <c:pt idx="51">
                  <c:v>-12</c:v>
                </c:pt>
                <c:pt idx="52">
                  <c:v>-21</c:v>
                </c:pt>
                <c:pt idx="53">
                  <c:v>-20</c:v>
                </c:pt>
                <c:pt idx="54">
                  <c:v>-8</c:v>
                </c:pt>
                <c:pt idx="55">
                  <c:v>-10</c:v>
                </c:pt>
                <c:pt idx="56">
                  <c:v>-22</c:v>
                </c:pt>
                <c:pt idx="57">
                  <c:v>-16</c:v>
                </c:pt>
                <c:pt idx="58">
                  <c:v>-13</c:v>
                </c:pt>
                <c:pt idx="59">
                  <c:v>-21</c:v>
                </c:pt>
                <c:pt idx="60">
                  <c:v>-26</c:v>
                </c:pt>
                <c:pt idx="61">
                  <c:v>-26</c:v>
                </c:pt>
                <c:pt idx="62">
                  <c:v>-35</c:v>
                </c:pt>
                <c:pt idx="63">
                  <c:v>-21</c:v>
                </c:pt>
                <c:pt idx="64">
                  <c:v>-24</c:v>
                </c:pt>
                <c:pt idx="65">
                  <c:v>-19</c:v>
                </c:pt>
                <c:pt idx="66">
                  <c:v>-21</c:v>
                </c:pt>
                <c:pt idx="67">
                  <c:v>-20</c:v>
                </c:pt>
                <c:pt idx="68">
                  <c:v>-31</c:v>
                </c:pt>
                <c:pt idx="69">
                  <c:v>-30</c:v>
                </c:pt>
                <c:pt idx="70">
                  <c:v>-38</c:v>
                </c:pt>
                <c:pt idx="71">
                  <c:v>-27</c:v>
                </c:pt>
                <c:pt idx="72">
                  <c:v>-26</c:v>
                </c:pt>
                <c:pt idx="73">
                  <c:v>-27</c:v>
                </c:pt>
                <c:pt idx="74">
                  <c:v>-19</c:v>
                </c:pt>
                <c:pt idx="75">
                  <c:v>-14</c:v>
                </c:pt>
                <c:pt idx="76">
                  <c:v>-7</c:v>
                </c:pt>
                <c:pt idx="77">
                  <c:v>-18</c:v>
                </c:pt>
                <c:pt idx="78">
                  <c:v>-19</c:v>
                </c:pt>
                <c:pt idx="79">
                  <c:v>-14</c:v>
                </c:pt>
                <c:pt idx="80">
                  <c:v>-15</c:v>
                </c:pt>
                <c:pt idx="81">
                  <c:v>-8</c:v>
                </c:pt>
                <c:pt idx="82">
                  <c:v>-13</c:v>
                </c:pt>
                <c:pt idx="83">
                  <c:v>-7</c:v>
                </c:pt>
                <c:pt idx="84">
                  <c:v>-12</c:v>
                </c:pt>
                <c:pt idx="85">
                  <c:v>-12</c:v>
                </c:pt>
                <c:pt idx="86">
                  <c:v>-7</c:v>
                </c:pt>
                <c:pt idx="87">
                  <c:v>-1</c:v>
                </c:pt>
                <c:pt idx="88">
                  <c:v>-5</c:v>
                </c:pt>
                <c:pt idx="89">
                  <c:v>-6</c:v>
                </c:pt>
                <c:pt idx="90">
                  <c:v>-1</c:v>
                </c:pt>
                <c:pt idx="91">
                  <c:v>-5</c:v>
                </c:pt>
                <c:pt idx="92">
                  <c:v>-3</c:v>
                </c:pt>
                <c:pt idx="93">
                  <c:v>-1</c:v>
                </c:pt>
                <c:pt idx="94">
                  <c:v>-1</c:v>
                </c:pt>
                <c:pt idx="95">
                  <c:v>0</c:v>
                </c:pt>
                <c:pt idx="96">
                  <c:v>0</c:v>
                </c:pt>
                <c:pt idx="97">
                  <c:v>-2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2D-7A41-9A4F-091EC2E9CEEA}"/>
            </c:ext>
          </c:extLst>
        </c:ser>
        <c:ser>
          <c:idx val="1"/>
          <c:order val="1"/>
          <c:tx>
            <c:strRef>
              <c:f>'015_11re_2018'!$H$5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CB200"/>
            </a:solidFill>
            <a:ln w="15875">
              <a:noFill/>
            </a:ln>
            <a:effectLst/>
          </c:spPr>
          <c:invertIfNegative val="0"/>
          <c:cat>
            <c:strRef>
              <c:f>'015_11re_2018'!$A$6:$A$106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100 -</c:v>
                </c:pt>
              </c:strCache>
            </c:strRef>
          </c:cat>
          <c:val>
            <c:numRef>
              <c:f>'015_11re_2018'!$H$6:$H$106</c:f>
              <c:numCache>
                <c:formatCode>0</c:formatCode>
                <c:ptCount val="101"/>
                <c:pt idx="0">
                  <c:v>6</c:v>
                </c:pt>
                <c:pt idx="1">
                  <c:v>1</c:v>
                </c:pt>
                <c:pt idx="2">
                  <c:v>8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7</c:v>
                </c:pt>
                <c:pt idx="7">
                  <c:v>5</c:v>
                </c:pt>
                <c:pt idx="8">
                  <c:v>9</c:v>
                </c:pt>
                <c:pt idx="9">
                  <c:v>7</c:v>
                </c:pt>
                <c:pt idx="10">
                  <c:v>8</c:v>
                </c:pt>
                <c:pt idx="11">
                  <c:v>4</c:v>
                </c:pt>
                <c:pt idx="12">
                  <c:v>10</c:v>
                </c:pt>
                <c:pt idx="13">
                  <c:v>6</c:v>
                </c:pt>
                <c:pt idx="14">
                  <c:v>3</c:v>
                </c:pt>
                <c:pt idx="15">
                  <c:v>6</c:v>
                </c:pt>
                <c:pt idx="16">
                  <c:v>11</c:v>
                </c:pt>
                <c:pt idx="17">
                  <c:v>7</c:v>
                </c:pt>
                <c:pt idx="18">
                  <c:v>13</c:v>
                </c:pt>
                <c:pt idx="19">
                  <c:v>5</c:v>
                </c:pt>
                <c:pt idx="20">
                  <c:v>5</c:v>
                </c:pt>
                <c:pt idx="21">
                  <c:v>3</c:v>
                </c:pt>
                <c:pt idx="22">
                  <c:v>4</c:v>
                </c:pt>
                <c:pt idx="23">
                  <c:v>8</c:v>
                </c:pt>
                <c:pt idx="24">
                  <c:v>8</c:v>
                </c:pt>
                <c:pt idx="25">
                  <c:v>1</c:v>
                </c:pt>
                <c:pt idx="26">
                  <c:v>3</c:v>
                </c:pt>
                <c:pt idx="27">
                  <c:v>3</c:v>
                </c:pt>
                <c:pt idx="28">
                  <c:v>7</c:v>
                </c:pt>
                <c:pt idx="29">
                  <c:v>5</c:v>
                </c:pt>
                <c:pt idx="30">
                  <c:v>9</c:v>
                </c:pt>
                <c:pt idx="31">
                  <c:v>8</c:v>
                </c:pt>
                <c:pt idx="32">
                  <c:v>9</c:v>
                </c:pt>
                <c:pt idx="33">
                  <c:v>8</c:v>
                </c:pt>
                <c:pt idx="34">
                  <c:v>8</c:v>
                </c:pt>
                <c:pt idx="35">
                  <c:v>12</c:v>
                </c:pt>
                <c:pt idx="36">
                  <c:v>4</c:v>
                </c:pt>
                <c:pt idx="37">
                  <c:v>2</c:v>
                </c:pt>
                <c:pt idx="38">
                  <c:v>5</c:v>
                </c:pt>
                <c:pt idx="39">
                  <c:v>6</c:v>
                </c:pt>
                <c:pt idx="40">
                  <c:v>9</c:v>
                </c:pt>
                <c:pt idx="41">
                  <c:v>10</c:v>
                </c:pt>
                <c:pt idx="42">
                  <c:v>11</c:v>
                </c:pt>
                <c:pt idx="43">
                  <c:v>12</c:v>
                </c:pt>
                <c:pt idx="44">
                  <c:v>7</c:v>
                </c:pt>
                <c:pt idx="45">
                  <c:v>8</c:v>
                </c:pt>
                <c:pt idx="46">
                  <c:v>3</c:v>
                </c:pt>
                <c:pt idx="47">
                  <c:v>14</c:v>
                </c:pt>
                <c:pt idx="48">
                  <c:v>7</c:v>
                </c:pt>
                <c:pt idx="49">
                  <c:v>8</c:v>
                </c:pt>
                <c:pt idx="50">
                  <c:v>10</c:v>
                </c:pt>
                <c:pt idx="51">
                  <c:v>11</c:v>
                </c:pt>
                <c:pt idx="52">
                  <c:v>19</c:v>
                </c:pt>
                <c:pt idx="53">
                  <c:v>14</c:v>
                </c:pt>
                <c:pt idx="54">
                  <c:v>18</c:v>
                </c:pt>
                <c:pt idx="55">
                  <c:v>17</c:v>
                </c:pt>
                <c:pt idx="56">
                  <c:v>17</c:v>
                </c:pt>
                <c:pt idx="57">
                  <c:v>16</c:v>
                </c:pt>
                <c:pt idx="58">
                  <c:v>13</c:v>
                </c:pt>
                <c:pt idx="59">
                  <c:v>18</c:v>
                </c:pt>
                <c:pt idx="60">
                  <c:v>23</c:v>
                </c:pt>
                <c:pt idx="61">
                  <c:v>18</c:v>
                </c:pt>
                <c:pt idx="62">
                  <c:v>20</c:v>
                </c:pt>
                <c:pt idx="63">
                  <c:v>20</c:v>
                </c:pt>
                <c:pt idx="64">
                  <c:v>22</c:v>
                </c:pt>
                <c:pt idx="65">
                  <c:v>28</c:v>
                </c:pt>
                <c:pt idx="66">
                  <c:v>18</c:v>
                </c:pt>
                <c:pt idx="67">
                  <c:v>27</c:v>
                </c:pt>
                <c:pt idx="68">
                  <c:v>26</c:v>
                </c:pt>
                <c:pt idx="69">
                  <c:v>20</c:v>
                </c:pt>
                <c:pt idx="70">
                  <c:v>30</c:v>
                </c:pt>
                <c:pt idx="71">
                  <c:v>30</c:v>
                </c:pt>
                <c:pt idx="72">
                  <c:v>25</c:v>
                </c:pt>
                <c:pt idx="73">
                  <c:v>19</c:v>
                </c:pt>
                <c:pt idx="74">
                  <c:v>17</c:v>
                </c:pt>
                <c:pt idx="75">
                  <c:v>14</c:v>
                </c:pt>
                <c:pt idx="76">
                  <c:v>19</c:v>
                </c:pt>
                <c:pt idx="77">
                  <c:v>26</c:v>
                </c:pt>
                <c:pt idx="78">
                  <c:v>13</c:v>
                </c:pt>
                <c:pt idx="79">
                  <c:v>25</c:v>
                </c:pt>
                <c:pt idx="80">
                  <c:v>18</c:v>
                </c:pt>
                <c:pt idx="81">
                  <c:v>20</c:v>
                </c:pt>
                <c:pt idx="82">
                  <c:v>22</c:v>
                </c:pt>
                <c:pt idx="83">
                  <c:v>9</c:v>
                </c:pt>
                <c:pt idx="84">
                  <c:v>19</c:v>
                </c:pt>
                <c:pt idx="85">
                  <c:v>9</c:v>
                </c:pt>
                <c:pt idx="86">
                  <c:v>15</c:v>
                </c:pt>
                <c:pt idx="87">
                  <c:v>13</c:v>
                </c:pt>
                <c:pt idx="88">
                  <c:v>18</c:v>
                </c:pt>
                <c:pt idx="89">
                  <c:v>13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6</c:v>
                </c:pt>
                <c:pt idx="94">
                  <c:v>2</c:v>
                </c:pt>
                <c:pt idx="95">
                  <c:v>1</c:v>
                </c:pt>
                <c:pt idx="96">
                  <c:v>2</c:v>
                </c:pt>
                <c:pt idx="97">
                  <c:v>1</c:v>
                </c:pt>
                <c:pt idx="98">
                  <c:v>2</c:v>
                </c:pt>
                <c:pt idx="99">
                  <c:v>0</c:v>
                </c:pt>
                <c:pt idx="1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2D-7A41-9A4F-091EC2E9CE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50"/>
        <c:axId val="747565775"/>
        <c:axId val="753553375"/>
      </c:barChart>
      <c:catAx>
        <c:axId val="747565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53553375"/>
        <c:crosses val="autoZero"/>
        <c:auto val="1"/>
        <c:lblAlgn val="ctr"/>
        <c:lblOffset val="100"/>
        <c:tickLblSkip val="5"/>
        <c:noMultiLvlLbl val="0"/>
      </c:catAx>
      <c:valAx>
        <c:axId val="753553375"/>
        <c:scaling>
          <c:orientation val="minMax"/>
          <c:max val="40"/>
          <c:min val="-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;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47565775"/>
        <c:crossesAt val="1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'015_11ae_2018'!$C$3</c:f>
              <c:strCache>
                <c:ptCount val="1"/>
                <c:pt idx="0">
                  <c:v>Luonnollinen väestönlisäys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'015_11ae_2018'!$B$4:$B$13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'015_11ae_2018'!$C$4:$C$13</c:f>
              <c:numCache>
                <c:formatCode>0</c:formatCode>
                <c:ptCount val="10"/>
                <c:pt idx="0">
                  <c:v>-148</c:v>
                </c:pt>
                <c:pt idx="1">
                  <c:v>-78</c:v>
                </c:pt>
                <c:pt idx="2">
                  <c:v>-183</c:v>
                </c:pt>
                <c:pt idx="3">
                  <c:v>-120</c:v>
                </c:pt>
                <c:pt idx="4">
                  <c:v>-173</c:v>
                </c:pt>
                <c:pt idx="5">
                  <c:v>-148</c:v>
                </c:pt>
                <c:pt idx="6">
                  <c:v>-200</c:v>
                </c:pt>
                <c:pt idx="7">
                  <c:v>-165</c:v>
                </c:pt>
                <c:pt idx="8">
                  <c:v>-200</c:v>
                </c:pt>
                <c:pt idx="9" formatCode="General">
                  <c:v>-152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72-4DDA-92C2-2CDCFC0CDA6F}"/>
            </c:ext>
          </c:extLst>
        </c:ser>
        <c:ser>
          <c:idx val="1"/>
          <c:order val="1"/>
          <c:tx>
            <c:strRef>
              <c:f>'015_11ae_2018'!$D$3</c:f>
              <c:strCache>
                <c:ptCount val="1"/>
                <c:pt idx="0">
                  <c:v>Kuntien välinen nettomuutto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'015_11ae_2018'!$B$4:$B$13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'015_11ae_2018'!$D$4:$D$13</c:f>
              <c:numCache>
                <c:formatCode>0</c:formatCode>
                <c:ptCount val="10"/>
                <c:pt idx="0">
                  <c:v>-144</c:v>
                </c:pt>
                <c:pt idx="1">
                  <c:v>-109</c:v>
                </c:pt>
                <c:pt idx="2">
                  <c:v>-151</c:v>
                </c:pt>
                <c:pt idx="3">
                  <c:v>-27</c:v>
                </c:pt>
                <c:pt idx="4">
                  <c:v>-90</c:v>
                </c:pt>
                <c:pt idx="5">
                  <c:v>-120</c:v>
                </c:pt>
                <c:pt idx="6">
                  <c:v>-182</c:v>
                </c:pt>
                <c:pt idx="7">
                  <c:v>-91</c:v>
                </c:pt>
                <c:pt idx="8">
                  <c:v>-117</c:v>
                </c:pt>
                <c:pt idx="9" formatCode="General">
                  <c:v>-117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72-4DDA-92C2-2CDCFC0CDA6F}"/>
            </c:ext>
          </c:extLst>
        </c:ser>
        <c:ser>
          <c:idx val="2"/>
          <c:order val="2"/>
          <c:tx>
            <c:strRef>
              <c:f>'015_11ae_2018'!$E$3</c:f>
              <c:strCache>
                <c:ptCount val="1"/>
                <c:pt idx="0">
                  <c:v>Nettomaahanmuutto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'015_11ae_2018'!$B$4:$B$13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'015_11ae_2018'!$E$4:$E$13</c:f>
              <c:numCache>
                <c:formatCode>0</c:formatCode>
                <c:ptCount val="10"/>
                <c:pt idx="0">
                  <c:v>12</c:v>
                </c:pt>
                <c:pt idx="1">
                  <c:v>18</c:v>
                </c:pt>
                <c:pt idx="2">
                  <c:v>46</c:v>
                </c:pt>
                <c:pt idx="3">
                  <c:v>30</c:v>
                </c:pt>
                <c:pt idx="4">
                  <c:v>34</c:v>
                </c:pt>
                <c:pt idx="5">
                  <c:v>29</c:v>
                </c:pt>
                <c:pt idx="6">
                  <c:v>55</c:v>
                </c:pt>
                <c:pt idx="7">
                  <c:v>13</c:v>
                </c:pt>
                <c:pt idx="8">
                  <c:v>22</c:v>
                </c:pt>
                <c:pt idx="9" formatCode="General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72-4DDA-92C2-2CDCFC0CDA6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56390800"/>
        <c:axId val="1556280688"/>
      </c:barChart>
      <c:catAx>
        <c:axId val="145639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56280688"/>
        <c:crosses val="autoZero"/>
        <c:auto val="1"/>
        <c:lblAlgn val="ctr"/>
        <c:lblOffset val="100"/>
        <c:noMultiLvlLbl val="0"/>
      </c:catAx>
      <c:valAx>
        <c:axId val="155628068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45639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016315139528047E-17"/>
                  <c:y val="-3.01816290584556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1D-430F-B8E3-E48F89162C6A}"/>
                </c:ext>
              </c:extLst>
            </c:dLbl>
            <c:dLbl>
              <c:idx val="2"/>
              <c:layout>
                <c:manualLayout>
                  <c:x val="-2.1996419260065106E-3"/>
                  <c:y val="-5.33982667957292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71D-430F-B8E3-E48F89162C6A}"/>
                </c:ext>
              </c:extLst>
            </c:dLbl>
            <c:dLbl>
              <c:idx val="6"/>
              <c:layout>
                <c:manualLayout>
                  <c:x val="0"/>
                  <c:y val="-3.94682841533650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71D-430F-B8E3-E48F89162C6A}"/>
                </c:ext>
              </c:extLst>
            </c:dLbl>
            <c:dLbl>
              <c:idx val="7"/>
              <c:layout>
                <c:manualLayout>
                  <c:x val="-1.0998209630032351E-3"/>
                  <c:y val="-2.78599652847282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71D-430F-B8E3-E48F89162C6A}"/>
                </c:ext>
              </c:extLst>
            </c:dLbl>
            <c:dLbl>
              <c:idx val="13"/>
              <c:layout>
                <c:manualLayout>
                  <c:x val="-1.6130521116224376E-16"/>
                  <c:y val="-3.71466203796377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71D-430F-B8E3-E48F89162C6A}"/>
                </c:ext>
              </c:extLst>
            </c:dLbl>
            <c:dLbl>
              <c:idx val="14"/>
              <c:layout>
                <c:manualLayout>
                  <c:x val="2.1996419260064703E-3"/>
                  <c:y val="-4.411161170081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71D-430F-B8E3-E48F89162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'003_11a2_2018'!$C$16:$Q$16</c:f>
              <c:strCache>
                <c:ptCount val="15"/>
                <c:pt idx="0">
                  <c:v>- 4</c:v>
                </c:pt>
                <c:pt idx="1">
                  <c:v>5 - 9</c:v>
                </c:pt>
                <c:pt idx="2">
                  <c:v>10 - 14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</c:strCache>
            </c:strRef>
          </c:cat>
          <c:val>
            <c:numRef>
              <c:f>'003_11a2_2018'!$C$17:$Q$17</c:f>
              <c:numCache>
                <c:formatCode>0</c:formatCode>
                <c:ptCount val="15"/>
                <c:pt idx="0">
                  <c:v>12</c:v>
                </c:pt>
                <c:pt idx="1">
                  <c:v>-23</c:v>
                </c:pt>
                <c:pt idx="2">
                  <c:v>-5</c:v>
                </c:pt>
                <c:pt idx="3">
                  <c:v>-313</c:v>
                </c:pt>
                <c:pt idx="4">
                  <c:v>-599</c:v>
                </c:pt>
                <c:pt idx="5">
                  <c:v>-97</c:v>
                </c:pt>
                <c:pt idx="6">
                  <c:v>-10</c:v>
                </c:pt>
                <c:pt idx="7">
                  <c:v>-18</c:v>
                </c:pt>
                <c:pt idx="8">
                  <c:v>39</c:v>
                </c:pt>
                <c:pt idx="9">
                  <c:v>12</c:v>
                </c:pt>
                <c:pt idx="10">
                  <c:v>20</c:v>
                </c:pt>
                <c:pt idx="11">
                  <c:v>0</c:v>
                </c:pt>
                <c:pt idx="12">
                  <c:v>19</c:v>
                </c:pt>
                <c:pt idx="13">
                  <c:v>-9</c:v>
                </c:pt>
                <c:pt idx="14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D-430F-B8E3-E48F89162C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65686639"/>
        <c:axId val="325511151"/>
      </c:barChart>
      <c:catAx>
        <c:axId val="56568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25511151"/>
        <c:crosses val="autoZero"/>
        <c:auto val="1"/>
        <c:lblAlgn val="ctr"/>
        <c:lblOffset val="100"/>
        <c:noMultiLvlLbl val="0"/>
      </c:catAx>
      <c:valAx>
        <c:axId val="325511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65686639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'005_11re_2018'!$A$4</c:f>
              <c:strCache>
                <c:ptCount val="1"/>
                <c:pt idx="0">
                  <c:v>Vuosittainen väestönmuutos (%)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3-43B0-4F79-96F8-DEDB9E4B5BC4}"/>
              </c:ext>
            </c:extLst>
          </c:dPt>
          <c:dPt>
            <c:idx val="11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4-43B0-4F79-96F8-DEDB9E4B5BC4}"/>
              </c:ext>
            </c:extLst>
          </c:dPt>
          <c:dPt>
            <c:idx val="12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5-43B0-4F79-96F8-DEDB9E4B5BC4}"/>
              </c:ext>
            </c:extLst>
          </c:dPt>
          <c:dPt>
            <c:idx val="13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6-43B0-4F79-96F8-DEDB9E4B5BC4}"/>
              </c:ext>
            </c:extLst>
          </c:dPt>
          <c:dPt>
            <c:idx val="14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7-43B0-4F79-96F8-DEDB9E4B5BC4}"/>
              </c:ext>
            </c:extLst>
          </c:dPt>
          <c:dPt>
            <c:idx val="15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8-43B0-4F79-96F8-DEDB9E4B5BC4}"/>
              </c:ext>
            </c:extLst>
          </c:dPt>
          <c:dPt>
            <c:idx val="16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9-43B0-4F79-96F8-DEDB9E4B5BC4}"/>
              </c:ext>
            </c:extLst>
          </c:dPt>
          <c:dPt>
            <c:idx val="17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A-43B0-4F79-96F8-DEDB9E4B5BC4}"/>
              </c:ext>
            </c:extLst>
          </c:dPt>
          <c:dPt>
            <c:idx val="18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B-43B0-4F79-96F8-DEDB9E4B5BC4}"/>
              </c:ext>
            </c:extLst>
          </c:dPt>
          <c:dPt>
            <c:idx val="19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C-43B0-4F79-96F8-DEDB9E4B5BC4}"/>
              </c:ext>
            </c:extLst>
          </c:dPt>
          <c:dPt>
            <c:idx val="20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D-43B0-4F79-96F8-DEDB9E4B5BC4}"/>
              </c:ext>
            </c:extLst>
          </c:dPt>
          <c:dPt>
            <c:idx val="21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E-43B0-4F79-96F8-DEDB9E4B5BC4}"/>
              </c:ext>
            </c:extLst>
          </c:dPt>
          <c:dPt>
            <c:idx val="22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0F-43B0-4F79-96F8-DEDB9E4B5BC4}"/>
              </c:ext>
            </c:extLst>
          </c:dPt>
          <c:dPt>
            <c:idx val="23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0-43B0-4F79-96F8-DEDB9E4B5BC4}"/>
              </c:ext>
            </c:extLst>
          </c:dPt>
          <c:dPt>
            <c:idx val="24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1-43B0-4F79-96F8-DEDB9E4B5BC4}"/>
              </c:ext>
            </c:extLst>
          </c:dPt>
          <c:dPt>
            <c:idx val="25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2-43B0-4F79-96F8-DEDB9E4B5BC4}"/>
              </c:ext>
            </c:extLst>
          </c:dPt>
          <c:dPt>
            <c:idx val="26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3-43B0-4F79-96F8-DEDB9E4B5BC4}"/>
              </c:ext>
            </c:extLst>
          </c:dPt>
          <c:dPt>
            <c:idx val="27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4-43B0-4F79-96F8-DEDB9E4B5BC4}"/>
              </c:ext>
            </c:extLst>
          </c:dPt>
          <c:dPt>
            <c:idx val="28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5-43B0-4F79-96F8-DEDB9E4B5BC4}"/>
              </c:ext>
            </c:extLst>
          </c:dPt>
          <c:dPt>
            <c:idx val="29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6-43B0-4F79-96F8-DEDB9E4B5BC4}"/>
              </c:ext>
            </c:extLst>
          </c:dPt>
          <c:dPt>
            <c:idx val="30"/>
            <c:invertIfNegative val="0"/>
            <c:bubble3D val="0"/>
            <c:spPr>
              <a:solidFill>
                <a:srgbClr val="FFBDBD"/>
              </a:solidFill>
            </c:spPr>
            <c:extLst>
              <c:ext xmlns:c16="http://schemas.microsoft.com/office/drawing/2014/chart" uri="{C3380CC4-5D6E-409C-BE32-E72D297353CC}">
                <c16:uniqueId val="{00000017-43B0-4F79-96F8-DEDB9E4B5BC4}"/>
              </c:ext>
            </c:extLst>
          </c:dPt>
          <c:cat>
            <c:numRef>
              <c:f>'005_11re_2018'!$B$3:$AF$3</c:f>
              <c:numCache>
                <c:formatCode>General</c:formatCode>
                <c:ptCount val="3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</c:numCache>
            </c:numRef>
          </c:cat>
          <c:val>
            <c:numRef>
              <c:f>'005_11re_2018'!$B$4:$AF$4</c:f>
              <c:numCache>
                <c:formatCode>0.0\ %</c:formatCode>
                <c:ptCount val="31"/>
                <c:pt idx="1">
                  <c:v>-8.505712416326942E-3</c:v>
                </c:pt>
                <c:pt idx="2">
                  <c:v>-1.4873096446700507E-2</c:v>
                </c:pt>
                <c:pt idx="3">
                  <c:v>-6.1318081104756016E-3</c:v>
                </c:pt>
                <c:pt idx="4">
                  <c:v>-1.2287432600580671E-2</c:v>
                </c:pt>
                <c:pt idx="5">
                  <c:v>-1.3122670725946145E-2</c:v>
                </c:pt>
                <c:pt idx="6">
                  <c:v>-1.733950321791394E-2</c:v>
                </c:pt>
                <c:pt idx="7">
                  <c:v>-1.3802435723951286E-2</c:v>
                </c:pt>
                <c:pt idx="8">
                  <c:v>-1.5751920965971462E-2</c:v>
                </c:pt>
                <c:pt idx="9">
                  <c:v>-1.3940779568393465E-2</c:v>
                </c:pt>
                <c:pt idx="10">
                  <c:v>-1.6060623197421253E-2</c:v>
                </c:pt>
                <c:pt idx="11">
                  <c:v>-1.4196218173458244E-2</c:v>
                </c:pt>
                <c:pt idx="12">
                  <c:v>-1.3584421641791045E-2</c:v>
                </c:pt>
                <c:pt idx="13">
                  <c:v>-1.3180448017022282E-2</c:v>
                </c:pt>
                <c:pt idx="14">
                  <c:v>-1.2997125059894586E-2</c:v>
                </c:pt>
                <c:pt idx="15">
                  <c:v>-1.2561441835062807E-2</c:v>
                </c:pt>
                <c:pt idx="16">
                  <c:v>-1.2168141592920354E-2</c:v>
                </c:pt>
                <c:pt idx="17">
                  <c:v>-1.2069180042304343E-2</c:v>
                </c:pt>
                <c:pt idx="18">
                  <c:v>-1.1775818639798489E-2</c:v>
                </c:pt>
                <c:pt idx="19">
                  <c:v>-1.1342636844452941E-2</c:v>
                </c:pt>
                <c:pt idx="20">
                  <c:v>-1.1408314534321624E-2</c:v>
                </c:pt>
                <c:pt idx="21">
                  <c:v>-1.1148780805841701E-2</c:v>
                </c:pt>
                <c:pt idx="22">
                  <c:v>-1.1010747016549086E-2</c:v>
                </c:pt>
                <c:pt idx="23">
                  <c:v>-1.0866666666666667E-2</c:v>
                </c:pt>
                <c:pt idx="24">
                  <c:v>-1.0649053043068006E-2</c:v>
                </c:pt>
                <c:pt idx="25">
                  <c:v>-1.0354928809864432E-2</c:v>
                </c:pt>
                <c:pt idx="26">
                  <c:v>-1.032560060576857E-2</c:v>
                </c:pt>
                <c:pt idx="27">
                  <c:v>-9.876886694025179E-3</c:v>
                </c:pt>
                <c:pt idx="28">
                  <c:v>-9.7646645591851072E-3</c:v>
                </c:pt>
                <c:pt idx="29">
                  <c:v>-9.7900113507377977E-3</c:v>
                </c:pt>
                <c:pt idx="30">
                  <c:v>-9.7435162630749392E-3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B0-4F79-96F8-DEDB9E4B5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7606896"/>
        <c:axId val="1478336208"/>
      </c:barChart>
      <c:lineChart>
        <c:grouping val="standard"/>
        <c:varyColors val="0"/>
        <c:ser>
          <c:idx val="0"/>
          <c:order val="0"/>
          <c:tx>
            <c:strRef>
              <c:f>'005_11re_2018'!$A$5</c:f>
              <c:strCache>
                <c:ptCount val="1"/>
                <c:pt idx="0">
                  <c:v>Toteutunut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'005_11re_2018'!$B$3:$AF$3</c:f>
              <c:numCache>
                <c:formatCode>General</c:formatCode>
                <c:ptCount val="3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</c:numCache>
            </c:numRef>
          </c:cat>
          <c:val>
            <c:numRef>
              <c:f>'005_11re_2018'!$B$5:$AF$5</c:f>
              <c:numCache>
                <c:formatCode>0</c:formatCode>
                <c:ptCount val="31"/>
                <c:pt idx="0">
                  <c:v>19869</c:v>
                </c:pt>
                <c:pt idx="1">
                  <c:v>19700</c:v>
                </c:pt>
                <c:pt idx="2">
                  <c:v>19407</c:v>
                </c:pt>
                <c:pt idx="3">
                  <c:v>19288</c:v>
                </c:pt>
                <c:pt idx="4">
                  <c:v>19051</c:v>
                </c:pt>
                <c:pt idx="5">
                  <c:v>18801</c:v>
                </c:pt>
                <c:pt idx="6">
                  <c:v>18475</c:v>
                </c:pt>
                <c:pt idx="7">
                  <c:v>18220</c:v>
                </c:pt>
                <c:pt idx="8">
                  <c:v>17933</c:v>
                </c:pt>
                <c:pt idx="9">
                  <c:v>17683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B0-4F79-96F8-DEDB9E4B5BC4}"/>
            </c:ext>
          </c:extLst>
        </c:ser>
        <c:ser>
          <c:idx val="1"/>
          <c:order val="1"/>
          <c:tx>
            <c:strRef>
              <c:f>'005_11re_2018'!$A$6</c:f>
              <c:strCache>
                <c:ptCount val="1"/>
                <c:pt idx="0">
                  <c:v>Ennustettu</c:v>
                </c:pt>
              </c:strCache>
            </c:strRef>
          </c:tx>
          <c:spPr>
            <a:ln w="38100" cap="rnd">
              <a:solidFill>
                <a:schemeClr val="tx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'005_11re_2018'!$B$3:$AF$3</c:f>
              <c:numCache>
                <c:formatCode>General</c:formatCode>
                <c:ptCount val="3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</c:numCache>
            </c:numRef>
          </c:cat>
          <c:val>
            <c:numRef>
              <c:f>'005_11re_2018'!$B$6:$AF$6</c:f>
              <c:numCache>
                <c:formatCode>General</c:formatCode>
                <c:ptCount val="31"/>
                <c:pt idx="9" formatCode="0">
                  <c:v>17683</c:v>
                </c:pt>
                <c:pt idx="10">
                  <c:v>17399</c:v>
                </c:pt>
                <c:pt idx="11">
                  <c:v>17152</c:v>
                </c:pt>
                <c:pt idx="12">
                  <c:v>16919</c:v>
                </c:pt>
                <c:pt idx="13">
                  <c:v>16696</c:v>
                </c:pt>
                <c:pt idx="14">
                  <c:v>16479</c:v>
                </c:pt>
                <c:pt idx="15">
                  <c:v>16272</c:v>
                </c:pt>
                <c:pt idx="16">
                  <c:v>16074</c:v>
                </c:pt>
                <c:pt idx="17">
                  <c:v>15880</c:v>
                </c:pt>
                <c:pt idx="18">
                  <c:v>15693</c:v>
                </c:pt>
                <c:pt idx="19">
                  <c:v>15515</c:v>
                </c:pt>
                <c:pt idx="20">
                  <c:v>15338</c:v>
                </c:pt>
                <c:pt idx="21">
                  <c:v>15167</c:v>
                </c:pt>
                <c:pt idx="22">
                  <c:v>15000</c:v>
                </c:pt>
                <c:pt idx="23">
                  <c:v>14837</c:v>
                </c:pt>
                <c:pt idx="24">
                  <c:v>14679</c:v>
                </c:pt>
                <c:pt idx="25">
                  <c:v>14527</c:v>
                </c:pt>
                <c:pt idx="26">
                  <c:v>14377</c:v>
                </c:pt>
                <c:pt idx="27">
                  <c:v>14235</c:v>
                </c:pt>
                <c:pt idx="28">
                  <c:v>14096</c:v>
                </c:pt>
                <c:pt idx="29">
                  <c:v>13958</c:v>
                </c:pt>
                <c:pt idx="30">
                  <c:v>13822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B0-4F79-96F8-DEDB9E4B5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42848"/>
        <c:axId val="10846032"/>
      </c:lineChart>
      <c:catAx>
        <c:axId val="1084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0846032"/>
        <c:crosses val="autoZero"/>
        <c:auto val="1"/>
        <c:lblAlgn val="ctr"/>
        <c:lblOffset val="100"/>
        <c:noMultiLvlLbl val="0"/>
      </c:catAx>
      <c:valAx>
        <c:axId val="1084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fi-FI" sz="1600" dirty="0"/>
                  <a:t>Väkiluku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0842848"/>
        <c:crosses val="autoZero"/>
        <c:crossBetween val="between"/>
        <c:majorUnit val="1000"/>
      </c:valAx>
      <c:valAx>
        <c:axId val="1478336208"/>
        <c:scaling>
          <c:orientation val="minMax"/>
          <c:max val="2.0000000000000004E-2"/>
        </c:scaling>
        <c:delete val="0"/>
        <c:axPos val="r"/>
        <c:title>
          <c:tx>
            <c:rich>
              <a:bodyPr/>
              <a:lstStyle/>
              <a:p>
                <a:pPr>
                  <a:defRPr sz="1600"/>
                </a:pPr>
                <a:r>
                  <a:rPr lang="fi-FI" sz="1600" dirty="0"/>
                  <a:t>Vuosittainen väestönmuutos (%)</a:t>
                </a:r>
              </a:p>
            </c:rich>
          </c:tx>
          <c:layout/>
          <c:overlay val="0"/>
        </c:title>
        <c:numFmt formatCode="0.0%" sourceLinked="0"/>
        <c:majorTickMark val="out"/>
        <c:minorTickMark val="none"/>
        <c:tickLblPos val="nextTo"/>
        <c:crossAx val="1477606896"/>
        <c:crosses val="max"/>
        <c:crossBetween val="between"/>
      </c:valAx>
      <c:catAx>
        <c:axId val="1477606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833620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i-FI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C5516-79CD-4856-89A8-82FFEDBFF622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i-FI"/>
        </a:p>
      </dgm:t>
    </dgm:pt>
    <dgm:pt modelId="{9812D4DA-8CE6-4A97-B466-90A52EC74B17}">
      <dgm:prSet phldrT="[Teksti]"/>
      <dgm:spPr>
        <a:noFill/>
        <a:ln w="28575">
          <a:solidFill>
            <a:srgbClr val="C00000"/>
          </a:solidFill>
        </a:ln>
      </dgm:spPr>
      <dgm:t>
        <a:bodyPr/>
        <a:lstStyle/>
        <a:p>
          <a:r>
            <a:rPr lang="fi-FI" b="0" dirty="0"/>
            <a:t>1. </a:t>
          </a:r>
        </a:p>
        <a:p>
          <a:r>
            <a:rPr lang="fi-FI" b="0" dirty="0"/>
            <a:t>Kaupungistuminen ja keskittyminen</a:t>
          </a:r>
        </a:p>
      </dgm:t>
    </dgm:pt>
    <dgm:pt modelId="{AE043D0D-BF46-460F-A6BB-9B754D082953}" type="parTrans" cxnId="{E5016317-AC88-4FC6-9273-34314491C20B}">
      <dgm:prSet/>
      <dgm:spPr/>
      <dgm:t>
        <a:bodyPr/>
        <a:lstStyle/>
        <a:p>
          <a:endParaRPr lang="fi-FI"/>
        </a:p>
      </dgm:t>
    </dgm:pt>
    <dgm:pt modelId="{83AF4214-944B-433D-B9D9-06FB0B17796F}" type="sibTrans" cxnId="{E5016317-AC88-4FC6-9273-34314491C20B}">
      <dgm:prSet/>
      <dgm:spPr/>
      <dgm:t>
        <a:bodyPr/>
        <a:lstStyle/>
        <a:p>
          <a:endParaRPr lang="fi-FI"/>
        </a:p>
      </dgm:t>
    </dgm:pt>
    <dgm:pt modelId="{29993324-33C2-4E54-A267-AE48482A30D9}">
      <dgm:prSet phldrT="[Teksti]"/>
      <dgm:spPr>
        <a:ln w="28575">
          <a:solidFill>
            <a:srgbClr val="C00000"/>
          </a:solidFill>
        </a:ln>
      </dgm:spPr>
      <dgm:t>
        <a:bodyPr/>
        <a:lstStyle/>
        <a:p>
          <a:r>
            <a:rPr lang="fi-FI" b="1" dirty="0"/>
            <a:t>6.</a:t>
          </a:r>
        </a:p>
        <a:p>
          <a:r>
            <a:rPr lang="fi-FI" dirty="0"/>
            <a:t>Sosiaalinen, taloudellinen ja ekologinen kestävyys</a:t>
          </a:r>
        </a:p>
      </dgm:t>
    </dgm:pt>
    <dgm:pt modelId="{F739B792-7EBA-4369-8101-3A0A4E3CE0A5}" type="parTrans" cxnId="{01907A10-5F07-41AA-8CE9-387835D5690D}">
      <dgm:prSet/>
      <dgm:spPr/>
      <dgm:t>
        <a:bodyPr/>
        <a:lstStyle/>
        <a:p>
          <a:endParaRPr lang="fi-FI"/>
        </a:p>
      </dgm:t>
    </dgm:pt>
    <dgm:pt modelId="{EE778E4D-BF42-4233-AACB-2185996A5BAD}" type="sibTrans" cxnId="{01907A10-5F07-41AA-8CE9-387835D5690D}">
      <dgm:prSet/>
      <dgm:spPr/>
      <dgm:t>
        <a:bodyPr/>
        <a:lstStyle/>
        <a:p>
          <a:endParaRPr lang="fi-FI"/>
        </a:p>
      </dgm:t>
    </dgm:pt>
    <dgm:pt modelId="{44B6DB27-67E3-4AD3-8FCC-6B648482C6E0}">
      <dgm:prSet phldrT="[Teksti]" custT="1"/>
      <dgm:spPr>
        <a:ln w="28575">
          <a:solidFill>
            <a:srgbClr val="C00000"/>
          </a:solidFill>
        </a:ln>
      </dgm:spPr>
      <dgm:t>
        <a:bodyPr/>
        <a:lstStyle/>
        <a:p>
          <a:r>
            <a:rPr lang="fi-FI" sz="1500" b="1" dirty="0"/>
            <a:t>7.</a:t>
          </a:r>
        </a:p>
        <a:p>
          <a:r>
            <a:rPr lang="fi-FI" sz="1500" dirty="0"/>
            <a:t> </a:t>
          </a:r>
          <a:r>
            <a:rPr lang="fi-FI" sz="1600" dirty="0"/>
            <a:t>Monipaikkaisuus ja paikkariippumatto-</a:t>
          </a:r>
          <a:r>
            <a:rPr lang="fi-FI" sz="1600" dirty="0" err="1"/>
            <a:t>muus</a:t>
          </a:r>
          <a:endParaRPr lang="fi-FI" sz="1600" dirty="0"/>
        </a:p>
        <a:p>
          <a:endParaRPr lang="fi-FI" sz="1500" dirty="0"/>
        </a:p>
      </dgm:t>
    </dgm:pt>
    <dgm:pt modelId="{C443D4FB-5C2A-4C3C-9777-EB359E334EB8}" type="parTrans" cxnId="{3AFEE8E3-388C-420A-9544-E47E207245D4}">
      <dgm:prSet/>
      <dgm:spPr/>
      <dgm:t>
        <a:bodyPr/>
        <a:lstStyle/>
        <a:p>
          <a:endParaRPr lang="fi-FI"/>
        </a:p>
      </dgm:t>
    </dgm:pt>
    <dgm:pt modelId="{A832B863-601D-41CA-88FC-C03AE1A4D482}" type="sibTrans" cxnId="{3AFEE8E3-388C-420A-9544-E47E207245D4}">
      <dgm:prSet/>
      <dgm:spPr/>
      <dgm:t>
        <a:bodyPr/>
        <a:lstStyle/>
        <a:p>
          <a:endParaRPr lang="fi-FI"/>
        </a:p>
      </dgm:t>
    </dgm:pt>
    <dgm:pt modelId="{F7E403B7-D9FA-49D2-8925-0C963EB6FB24}">
      <dgm:prSet phldrT="[Teksti]"/>
      <dgm:spPr>
        <a:ln w="28575">
          <a:solidFill>
            <a:srgbClr val="C00000"/>
          </a:solidFill>
        </a:ln>
      </dgm:spPr>
      <dgm:t>
        <a:bodyPr/>
        <a:lstStyle/>
        <a:p>
          <a:r>
            <a:rPr lang="fi-FI" b="1" dirty="0"/>
            <a:t>9.</a:t>
          </a:r>
        </a:p>
        <a:p>
          <a:r>
            <a:rPr lang="fi-FI" dirty="0"/>
            <a:t>Villit kortit</a:t>
          </a:r>
        </a:p>
      </dgm:t>
    </dgm:pt>
    <dgm:pt modelId="{1C90468A-1F4A-4E0F-84B5-4A9AA38D4C2E}" type="parTrans" cxnId="{32CFF4C3-844B-417B-B867-38CE1F520EA0}">
      <dgm:prSet/>
      <dgm:spPr/>
      <dgm:t>
        <a:bodyPr/>
        <a:lstStyle/>
        <a:p>
          <a:endParaRPr lang="fi-FI"/>
        </a:p>
      </dgm:t>
    </dgm:pt>
    <dgm:pt modelId="{6C3E45C7-49D2-4C0E-B1F7-CD25F1BA2A46}" type="sibTrans" cxnId="{32CFF4C3-844B-417B-B867-38CE1F520EA0}">
      <dgm:prSet/>
      <dgm:spPr/>
      <dgm:t>
        <a:bodyPr/>
        <a:lstStyle/>
        <a:p>
          <a:endParaRPr lang="fi-FI"/>
        </a:p>
      </dgm:t>
    </dgm:pt>
    <dgm:pt modelId="{2F55CD8B-952F-4F08-9E03-AF92D58881DA}">
      <dgm:prSet/>
      <dgm:spPr>
        <a:noFill/>
        <a:ln w="28575">
          <a:solidFill>
            <a:srgbClr val="C00000"/>
          </a:solidFill>
        </a:ln>
      </dgm:spPr>
      <dgm:t>
        <a:bodyPr/>
        <a:lstStyle/>
        <a:p>
          <a:r>
            <a:rPr lang="fi-FI" b="1" dirty="0"/>
            <a:t>2.</a:t>
          </a:r>
        </a:p>
        <a:p>
          <a:r>
            <a:rPr lang="fi-FI" b="0" dirty="0"/>
            <a:t>Liikenne ja saavutettavuus, nopeat ja sujuvat yhteydet</a:t>
          </a:r>
        </a:p>
      </dgm:t>
    </dgm:pt>
    <dgm:pt modelId="{126EB8F5-7E2B-4DCF-92D5-FD4CE13C055B}" type="parTrans" cxnId="{12A7A88A-35E5-45BF-BF48-0B1C11C36FE7}">
      <dgm:prSet/>
      <dgm:spPr/>
      <dgm:t>
        <a:bodyPr/>
        <a:lstStyle/>
        <a:p>
          <a:endParaRPr lang="fi-FI"/>
        </a:p>
      </dgm:t>
    </dgm:pt>
    <dgm:pt modelId="{D27BE274-2E6F-4EEB-AD8D-B42373C99BE6}" type="sibTrans" cxnId="{12A7A88A-35E5-45BF-BF48-0B1C11C36FE7}">
      <dgm:prSet/>
      <dgm:spPr/>
      <dgm:t>
        <a:bodyPr/>
        <a:lstStyle/>
        <a:p>
          <a:endParaRPr lang="fi-FI"/>
        </a:p>
      </dgm:t>
    </dgm:pt>
    <dgm:pt modelId="{DE105BB7-C538-43B5-A430-1D19FB0D0A2F}">
      <dgm:prSet/>
      <dgm:spPr>
        <a:noFill/>
        <a:ln w="28575">
          <a:solidFill>
            <a:srgbClr val="C00000"/>
          </a:solidFill>
        </a:ln>
      </dgm:spPr>
      <dgm:t>
        <a:bodyPr/>
        <a:lstStyle/>
        <a:p>
          <a:r>
            <a:rPr lang="fi-FI" b="0" dirty="0"/>
            <a:t>3.</a:t>
          </a:r>
        </a:p>
        <a:p>
          <a:r>
            <a:rPr lang="fi-FI" b="0" dirty="0"/>
            <a:t>Alueliikkuvuus (muuttoliike, </a:t>
          </a:r>
          <a:r>
            <a:rPr lang="fi-FI" b="0" dirty="0" err="1"/>
            <a:t>pendelöinti</a:t>
          </a:r>
          <a:r>
            <a:rPr lang="fi-FI" b="0" dirty="0"/>
            <a:t> ja työasialiikkuvuus)</a:t>
          </a:r>
        </a:p>
      </dgm:t>
    </dgm:pt>
    <dgm:pt modelId="{7050A18E-7A01-4F38-B86F-4A7B80C9491A}" type="parTrans" cxnId="{22C2F3B1-72AE-4532-AE32-BFD57337E98A}">
      <dgm:prSet/>
      <dgm:spPr/>
      <dgm:t>
        <a:bodyPr/>
        <a:lstStyle/>
        <a:p>
          <a:endParaRPr lang="fi-FI"/>
        </a:p>
      </dgm:t>
    </dgm:pt>
    <dgm:pt modelId="{40DE701A-3AE2-4BA0-8006-5AA5E2C3E280}" type="sibTrans" cxnId="{22C2F3B1-72AE-4532-AE32-BFD57337E98A}">
      <dgm:prSet/>
      <dgm:spPr/>
      <dgm:t>
        <a:bodyPr/>
        <a:lstStyle/>
        <a:p>
          <a:endParaRPr lang="fi-FI"/>
        </a:p>
      </dgm:t>
    </dgm:pt>
    <dgm:pt modelId="{11901CD8-A29C-4005-9627-42CECE57A00A}">
      <dgm:prSet custT="1"/>
      <dgm:spPr>
        <a:noFill/>
        <a:ln w="28575">
          <a:solidFill>
            <a:srgbClr val="C00000"/>
          </a:solidFill>
        </a:ln>
      </dgm:spPr>
      <dgm:t>
        <a:bodyPr/>
        <a:lstStyle/>
        <a:p>
          <a:r>
            <a:rPr lang="fi-FI" sz="1500" b="0" dirty="0"/>
            <a:t>4.</a:t>
          </a:r>
        </a:p>
        <a:p>
          <a:r>
            <a:rPr lang="fi-FI" sz="1600" b="0" dirty="0"/>
            <a:t>Väestöllinen eli demografinen muutos</a:t>
          </a:r>
        </a:p>
      </dgm:t>
    </dgm:pt>
    <dgm:pt modelId="{AE0BB784-DC57-4137-AAB1-E9331E83D16D}" type="parTrans" cxnId="{D346A82B-A9A7-4B8B-8B5C-077849BBB232}">
      <dgm:prSet/>
      <dgm:spPr/>
      <dgm:t>
        <a:bodyPr/>
        <a:lstStyle/>
        <a:p>
          <a:endParaRPr lang="fi-FI"/>
        </a:p>
      </dgm:t>
    </dgm:pt>
    <dgm:pt modelId="{FDD494C2-C4AA-45D5-998F-34ACE8055E4C}" type="sibTrans" cxnId="{D346A82B-A9A7-4B8B-8B5C-077849BBB232}">
      <dgm:prSet/>
      <dgm:spPr/>
      <dgm:t>
        <a:bodyPr/>
        <a:lstStyle/>
        <a:p>
          <a:endParaRPr lang="fi-FI"/>
        </a:p>
      </dgm:t>
    </dgm:pt>
    <dgm:pt modelId="{FB064CEF-012C-4E5B-A9ED-25EFE79BBECB}">
      <dgm:prSet/>
      <dgm:spPr>
        <a:ln w="28575">
          <a:solidFill>
            <a:srgbClr val="C00000"/>
          </a:solidFill>
        </a:ln>
      </dgm:spPr>
      <dgm:t>
        <a:bodyPr/>
        <a:lstStyle/>
        <a:p>
          <a:r>
            <a:rPr lang="fi-FI" b="1" dirty="0"/>
            <a:t>5.</a:t>
          </a:r>
        </a:p>
        <a:p>
          <a:r>
            <a:rPr lang="fi-FI" dirty="0"/>
            <a:t>Alueellinen eriytyminen, erilaistuminen ja polarisoituminen</a:t>
          </a:r>
        </a:p>
      </dgm:t>
    </dgm:pt>
    <dgm:pt modelId="{6FB913E8-BE38-4F2F-90AE-34AB900FE89D}" type="parTrans" cxnId="{3AD0694C-81D4-4F5C-911F-60768C604918}">
      <dgm:prSet/>
      <dgm:spPr/>
      <dgm:t>
        <a:bodyPr/>
        <a:lstStyle/>
        <a:p>
          <a:endParaRPr lang="fi-FI"/>
        </a:p>
      </dgm:t>
    </dgm:pt>
    <dgm:pt modelId="{702C3B92-B139-4763-B5D1-D3CB2321E117}" type="sibTrans" cxnId="{3AD0694C-81D4-4F5C-911F-60768C604918}">
      <dgm:prSet/>
      <dgm:spPr/>
      <dgm:t>
        <a:bodyPr/>
        <a:lstStyle/>
        <a:p>
          <a:endParaRPr lang="fi-FI"/>
        </a:p>
      </dgm:t>
    </dgm:pt>
    <dgm:pt modelId="{7B87DE36-79F0-4852-A375-75B9CCC2E1F1}">
      <dgm:prSet/>
      <dgm:spPr>
        <a:ln w="28575">
          <a:solidFill>
            <a:srgbClr val="C00000"/>
          </a:solidFill>
        </a:ln>
      </dgm:spPr>
      <dgm:t>
        <a:bodyPr/>
        <a:lstStyle/>
        <a:p>
          <a:r>
            <a:rPr lang="fi-FI" b="1" dirty="0"/>
            <a:t>8.</a:t>
          </a:r>
        </a:p>
        <a:p>
          <a:r>
            <a:rPr lang="fi-FI" dirty="0" err="1"/>
            <a:t>Digitalisaatio</a:t>
          </a:r>
          <a:r>
            <a:rPr lang="fi-FI" dirty="0"/>
            <a:t>, </a:t>
          </a:r>
          <a:r>
            <a:rPr lang="fi-FI" dirty="0" err="1"/>
            <a:t>automatisaatio</a:t>
          </a:r>
          <a:r>
            <a:rPr lang="fi-FI" dirty="0"/>
            <a:t> ja </a:t>
          </a:r>
          <a:r>
            <a:rPr lang="fi-FI" dirty="0" err="1"/>
            <a:t>robotisaatio</a:t>
          </a:r>
          <a:endParaRPr lang="fi-FI" dirty="0"/>
        </a:p>
      </dgm:t>
    </dgm:pt>
    <dgm:pt modelId="{25B7A83D-5CC0-4917-8AE1-F876A98634D4}" type="parTrans" cxnId="{5110809C-4B38-4FEE-9890-6705FB082FEE}">
      <dgm:prSet/>
      <dgm:spPr/>
      <dgm:t>
        <a:bodyPr/>
        <a:lstStyle/>
        <a:p>
          <a:endParaRPr lang="fi-FI"/>
        </a:p>
      </dgm:t>
    </dgm:pt>
    <dgm:pt modelId="{FA71C588-5C06-4EE0-AC5F-6F96FD910580}" type="sibTrans" cxnId="{5110809C-4B38-4FEE-9890-6705FB082FEE}">
      <dgm:prSet/>
      <dgm:spPr/>
      <dgm:t>
        <a:bodyPr/>
        <a:lstStyle/>
        <a:p>
          <a:endParaRPr lang="fi-FI"/>
        </a:p>
      </dgm:t>
    </dgm:pt>
    <dgm:pt modelId="{3405DA48-E2F7-4040-896B-0B4AB0603DDB}" type="pres">
      <dgm:prSet presAssocID="{FFCC5516-79CD-4856-89A8-82FFEDBFF62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59A32B7A-7884-40A0-8C04-1737B3D49221}" type="pres">
      <dgm:prSet presAssocID="{9812D4DA-8CE6-4A97-B466-90A52EC74B1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1EB5A50-BA61-4638-A7D9-3B7BB202C96D}" type="pres">
      <dgm:prSet presAssocID="{83AF4214-944B-433D-B9D9-06FB0B17796F}" presName="sibTrans" presStyleCnt="0"/>
      <dgm:spPr/>
    </dgm:pt>
    <dgm:pt modelId="{A5D5EE53-BA35-4CB8-9172-4F0177BC80DE}" type="pres">
      <dgm:prSet presAssocID="{2F55CD8B-952F-4F08-9E03-AF92D58881D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43752E21-8BED-49C6-A050-56D3B02560C5}" type="pres">
      <dgm:prSet presAssocID="{D27BE274-2E6F-4EEB-AD8D-B42373C99BE6}" presName="sibTrans" presStyleCnt="0"/>
      <dgm:spPr/>
    </dgm:pt>
    <dgm:pt modelId="{07CFEEF1-C1C7-4AD3-B7B7-E3CDE83E0197}" type="pres">
      <dgm:prSet presAssocID="{DE105BB7-C538-43B5-A430-1D19FB0D0A2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1CCC850-B820-45DC-B79E-6A19EE7B61B9}" type="pres">
      <dgm:prSet presAssocID="{40DE701A-3AE2-4BA0-8006-5AA5E2C3E280}" presName="sibTrans" presStyleCnt="0"/>
      <dgm:spPr/>
    </dgm:pt>
    <dgm:pt modelId="{35C7BE53-B634-469B-A4CF-C48BCD87772B}" type="pres">
      <dgm:prSet presAssocID="{11901CD8-A29C-4005-9627-42CECE57A00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0205287-4D36-4287-B423-3B7085D587C4}" type="pres">
      <dgm:prSet presAssocID="{FDD494C2-C4AA-45D5-998F-34ACE8055E4C}" presName="sibTrans" presStyleCnt="0"/>
      <dgm:spPr/>
    </dgm:pt>
    <dgm:pt modelId="{54DD5E67-2779-49E3-9CC3-72A09F3B76B2}" type="pres">
      <dgm:prSet presAssocID="{FB064CEF-012C-4E5B-A9ED-25EFE79BBECB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5640BA8-63D8-464D-BDBA-642A8080AD9D}" type="pres">
      <dgm:prSet presAssocID="{702C3B92-B139-4763-B5D1-D3CB2321E117}" presName="sibTrans" presStyleCnt="0"/>
      <dgm:spPr/>
    </dgm:pt>
    <dgm:pt modelId="{81B0D5DF-2B1D-4656-841F-A7C0F7D3F6E3}" type="pres">
      <dgm:prSet presAssocID="{29993324-33C2-4E54-A267-AE48482A30D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01FE47B-F75C-407A-8960-3AD6DA0D10E2}" type="pres">
      <dgm:prSet presAssocID="{EE778E4D-BF42-4233-AACB-2185996A5BAD}" presName="sibTrans" presStyleCnt="0"/>
      <dgm:spPr/>
    </dgm:pt>
    <dgm:pt modelId="{0FDC2F68-1A27-4E9B-995A-0019C3BE9B0E}" type="pres">
      <dgm:prSet presAssocID="{44B6DB27-67E3-4AD3-8FCC-6B648482C6E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E948C02-E58B-4839-8ED2-0E9A4C25A8BA}" type="pres">
      <dgm:prSet presAssocID="{A832B863-601D-41CA-88FC-C03AE1A4D482}" presName="sibTrans" presStyleCnt="0"/>
      <dgm:spPr/>
    </dgm:pt>
    <dgm:pt modelId="{36EC3A35-C185-45C7-9545-C984B34FBB97}" type="pres">
      <dgm:prSet presAssocID="{7B87DE36-79F0-4852-A375-75B9CCC2E1F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61EE707-FAEC-49BC-B3C0-C97A9F56A869}" type="pres">
      <dgm:prSet presAssocID="{FA71C588-5C06-4EE0-AC5F-6F96FD910580}" presName="sibTrans" presStyleCnt="0"/>
      <dgm:spPr/>
    </dgm:pt>
    <dgm:pt modelId="{4967C9DC-85AE-480D-B1BB-2AA94CCC28D7}" type="pres">
      <dgm:prSet presAssocID="{F7E403B7-D9FA-49D2-8925-0C963EB6FB2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D346A82B-A9A7-4B8B-8B5C-077849BBB232}" srcId="{FFCC5516-79CD-4856-89A8-82FFEDBFF622}" destId="{11901CD8-A29C-4005-9627-42CECE57A00A}" srcOrd="3" destOrd="0" parTransId="{AE0BB784-DC57-4137-AAB1-E9331E83D16D}" sibTransId="{FDD494C2-C4AA-45D5-998F-34ACE8055E4C}"/>
    <dgm:cxn modelId="{57F51986-A533-45F4-88EB-4A1A270F973C}" type="presOf" srcId="{7B87DE36-79F0-4852-A375-75B9CCC2E1F1}" destId="{36EC3A35-C185-45C7-9545-C984B34FBB97}" srcOrd="0" destOrd="0" presId="urn:microsoft.com/office/officeart/2005/8/layout/default"/>
    <dgm:cxn modelId="{5481ECB4-966E-422D-9381-57C747BADAC5}" type="presOf" srcId="{2F55CD8B-952F-4F08-9E03-AF92D58881DA}" destId="{A5D5EE53-BA35-4CB8-9172-4F0177BC80DE}" srcOrd="0" destOrd="0" presId="urn:microsoft.com/office/officeart/2005/8/layout/default"/>
    <dgm:cxn modelId="{BFBF923F-59E1-4888-836A-0D19C2B2C115}" type="presOf" srcId="{F7E403B7-D9FA-49D2-8925-0C963EB6FB24}" destId="{4967C9DC-85AE-480D-B1BB-2AA94CCC28D7}" srcOrd="0" destOrd="0" presId="urn:microsoft.com/office/officeart/2005/8/layout/default"/>
    <dgm:cxn modelId="{3C2DE377-1E8D-484C-BF03-3D758E6EF939}" type="presOf" srcId="{11901CD8-A29C-4005-9627-42CECE57A00A}" destId="{35C7BE53-B634-469B-A4CF-C48BCD87772B}" srcOrd="0" destOrd="0" presId="urn:microsoft.com/office/officeart/2005/8/layout/default"/>
    <dgm:cxn modelId="{FE6530FB-08D5-452C-9962-E96B5FEB2074}" type="presOf" srcId="{FB064CEF-012C-4E5B-A9ED-25EFE79BBECB}" destId="{54DD5E67-2779-49E3-9CC3-72A09F3B76B2}" srcOrd="0" destOrd="0" presId="urn:microsoft.com/office/officeart/2005/8/layout/default"/>
    <dgm:cxn modelId="{3AFEE8E3-388C-420A-9544-E47E207245D4}" srcId="{FFCC5516-79CD-4856-89A8-82FFEDBFF622}" destId="{44B6DB27-67E3-4AD3-8FCC-6B648482C6E0}" srcOrd="6" destOrd="0" parTransId="{C443D4FB-5C2A-4C3C-9777-EB359E334EB8}" sibTransId="{A832B863-601D-41CA-88FC-C03AE1A4D482}"/>
    <dgm:cxn modelId="{E5016317-AC88-4FC6-9273-34314491C20B}" srcId="{FFCC5516-79CD-4856-89A8-82FFEDBFF622}" destId="{9812D4DA-8CE6-4A97-B466-90A52EC74B17}" srcOrd="0" destOrd="0" parTransId="{AE043D0D-BF46-460F-A6BB-9B754D082953}" sibTransId="{83AF4214-944B-433D-B9D9-06FB0B17796F}"/>
    <dgm:cxn modelId="{E176D7B1-B4A1-4924-A80A-44FA4E403ADE}" type="presOf" srcId="{9812D4DA-8CE6-4A97-B466-90A52EC74B17}" destId="{59A32B7A-7884-40A0-8C04-1737B3D49221}" srcOrd="0" destOrd="0" presId="urn:microsoft.com/office/officeart/2005/8/layout/default"/>
    <dgm:cxn modelId="{5110809C-4B38-4FEE-9890-6705FB082FEE}" srcId="{FFCC5516-79CD-4856-89A8-82FFEDBFF622}" destId="{7B87DE36-79F0-4852-A375-75B9CCC2E1F1}" srcOrd="7" destOrd="0" parTransId="{25B7A83D-5CC0-4917-8AE1-F876A98634D4}" sibTransId="{FA71C588-5C06-4EE0-AC5F-6F96FD910580}"/>
    <dgm:cxn modelId="{3D46F295-FEF9-45D2-B630-027726AF416A}" type="presOf" srcId="{FFCC5516-79CD-4856-89A8-82FFEDBFF622}" destId="{3405DA48-E2F7-4040-896B-0B4AB0603DDB}" srcOrd="0" destOrd="0" presId="urn:microsoft.com/office/officeart/2005/8/layout/default"/>
    <dgm:cxn modelId="{12A7A88A-35E5-45BF-BF48-0B1C11C36FE7}" srcId="{FFCC5516-79CD-4856-89A8-82FFEDBFF622}" destId="{2F55CD8B-952F-4F08-9E03-AF92D58881DA}" srcOrd="1" destOrd="0" parTransId="{126EB8F5-7E2B-4DCF-92D5-FD4CE13C055B}" sibTransId="{D27BE274-2E6F-4EEB-AD8D-B42373C99BE6}"/>
    <dgm:cxn modelId="{3AD0694C-81D4-4F5C-911F-60768C604918}" srcId="{FFCC5516-79CD-4856-89A8-82FFEDBFF622}" destId="{FB064CEF-012C-4E5B-A9ED-25EFE79BBECB}" srcOrd="4" destOrd="0" parTransId="{6FB913E8-BE38-4F2F-90AE-34AB900FE89D}" sibTransId="{702C3B92-B139-4763-B5D1-D3CB2321E117}"/>
    <dgm:cxn modelId="{32CFF4C3-844B-417B-B867-38CE1F520EA0}" srcId="{FFCC5516-79CD-4856-89A8-82FFEDBFF622}" destId="{F7E403B7-D9FA-49D2-8925-0C963EB6FB24}" srcOrd="8" destOrd="0" parTransId="{1C90468A-1F4A-4E0F-84B5-4A9AA38D4C2E}" sibTransId="{6C3E45C7-49D2-4C0E-B1F7-CD25F1BA2A46}"/>
    <dgm:cxn modelId="{01907A10-5F07-41AA-8CE9-387835D5690D}" srcId="{FFCC5516-79CD-4856-89A8-82FFEDBFF622}" destId="{29993324-33C2-4E54-A267-AE48482A30D9}" srcOrd="5" destOrd="0" parTransId="{F739B792-7EBA-4369-8101-3A0A4E3CE0A5}" sibTransId="{EE778E4D-BF42-4233-AACB-2185996A5BAD}"/>
    <dgm:cxn modelId="{22C2F3B1-72AE-4532-AE32-BFD57337E98A}" srcId="{FFCC5516-79CD-4856-89A8-82FFEDBFF622}" destId="{DE105BB7-C538-43B5-A430-1D19FB0D0A2F}" srcOrd="2" destOrd="0" parTransId="{7050A18E-7A01-4F38-B86F-4A7B80C9491A}" sibTransId="{40DE701A-3AE2-4BA0-8006-5AA5E2C3E280}"/>
    <dgm:cxn modelId="{FE76C8E1-B944-468D-8651-3BBB38936211}" type="presOf" srcId="{44B6DB27-67E3-4AD3-8FCC-6B648482C6E0}" destId="{0FDC2F68-1A27-4E9B-995A-0019C3BE9B0E}" srcOrd="0" destOrd="0" presId="urn:microsoft.com/office/officeart/2005/8/layout/default"/>
    <dgm:cxn modelId="{D85F06C8-32A2-4246-B98F-E1CAD3057E37}" type="presOf" srcId="{DE105BB7-C538-43B5-A430-1D19FB0D0A2F}" destId="{07CFEEF1-C1C7-4AD3-B7B7-E3CDE83E0197}" srcOrd="0" destOrd="0" presId="urn:microsoft.com/office/officeart/2005/8/layout/default"/>
    <dgm:cxn modelId="{EDA89D5B-4381-4601-AA9D-5862DE687A55}" type="presOf" srcId="{29993324-33C2-4E54-A267-AE48482A30D9}" destId="{81B0D5DF-2B1D-4656-841F-A7C0F7D3F6E3}" srcOrd="0" destOrd="0" presId="urn:microsoft.com/office/officeart/2005/8/layout/default"/>
    <dgm:cxn modelId="{85A2A346-0BDB-475F-91F6-65843E17027B}" type="presParOf" srcId="{3405DA48-E2F7-4040-896B-0B4AB0603DDB}" destId="{59A32B7A-7884-40A0-8C04-1737B3D49221}" srcOrd="0" destOrd="0" presId="urn:microsoft.com/office/officeart/2005/8/layout/default"/>
    <dgm:cxn modelId="{625821E3-FC7C-4C41-A3A2-C89C266342EE}" type="presParOf" srcId="{3405DA48-E2F7-4040-896B-0B4AB0603DDB}" destId="{01EB5A50-BA61-4638-A7D9-3B7BB202C96D}" srcOrd="1" destOrd="0" presId="urn:microsoft.com/office/officeart/2005/8/layout/default"/>
    <dgm:cxn modelId="{11092EE2-68D5-4E4A-B01C-D83001E6C724}" type="presParOf" srcId="{3405DA48-E2F7-4040-896B-0B4AB0603DDB}" destId="{A5D5EE53-BA35-4CB8-9172-4F0177BC80DE}" srcOrd="2" destOrd="0" presId="urn:microsoft.com/office/officeart/2005/8/layout/default"/>
    <dgm:cxn modelId="{F925EEE9-0B63-4CE7-BF3C-17EAB8324797}" type="presParOf" srcId="{3405DA48-E2F7-4040-896B-0B4AB0603DDB}" destId="{43752E21-8BED-49C6-A050-56D3B02560C5}" srcOrd="3" destOrd="0" presId="urn:microsoft.com/office/officeart/2005/8/layout/default"/>
    <dgm:cxn modelId="{23FDE322-B397-42A5-B3E2-DC059CCEC6C0}" type="presParOf" srcId="{3405DA48-E2F7-4040-896B-0B4AB0603DDB}" destId="{07CFEEF1-C1C7-4AD3-B7B7-E3CDE83E0197}" srcOrd="4" destOrd="0" presId="urn:microsoft.com/office/officeart/2005/8/layout/default"/>
    <dgm:cxn modelId="{86539F02-EF68-45BA-BDC1-213A360DBDB3}" type="presParOf" srcId="{3405DA48-E2F7-4040-896B-0B4AB0603DDB}" destId="{51CCC850-B820-45DC-B79E-6A19EE7B61B9}" srcOrd="5" destOrd="0" presId="urn:microsoft.com/office/officeart/2005/8/layout/default"/>
    <dgm:cxn modelId="{F5ED16AF-B989-41C5-8DE4-104693119027}" type="presParOf" srcId="{3405DA48-E2F7-4040-896B-0B4AB0603DDB}" destId="{35C7BE53-B634-469B-A4CF-C48BCD87772B}" srcOrd="6" destOrd="0" presId="urn:microsoft.com/office/officeart/2005/8/layout/default"/>
    <dgm:cxn modelId="{8B2C8F58-8955-44F3-B43F-21664C5A8545}" type="presParOf" srcId="{3405DA48-E2F7-4040-896B-0B4AB0603DDB}" destId="{30205287-4D36-4287-B423-3B7085D587C4}" srcOrd="7" destOrd="0" presId="urn:microsoft.com/office/officeart/2005/8/layout/default"/>
    <dgm:cxn modelId="{A229DA1F-7D7C-43F5-8086-517DA4C1C31F}" type="presParOf" srcId="{3405DA48-E2F7-4040-896B-0B4AB0603DDB}" destId="{54DD5E67-2779-49E3-9CC3-72A09F3B76B2}" srcOrd="8" destOrd="0" presId="urn:microsoft.com/office/officeart/2005/8/layout/default"/>
    <dgm:cxn modelId="{233DE8A4-835F-48D4-97A5-16B1BE51AEAF}" type="presParOf" srcId="{3405DA48-E2F7-4040-896B-0B4AB0603DDB}" destId="{95640BA8-63D8-464D-BDBA-642A8080AD9D}" srcOrd="9" destOrd="0" presId="urn:microsoft.com/office/officeart/2005/8/layout/default"/>
    <dgm:cxn modelId="{D9EFF6D0-0C81-41CC-AC89-1B8E8247CCD6}" type="presParOf" srcId="{3405DA48-E2F7-4040-896B-0B4AB0603DDB}" destId="{81B0D5DF-2B1D-4656-841F-A7C0F7D3F6E3}" srcOrd="10" destOrd="0" presId="urn:microsoft.com/office/officeart/2005/8/layout/default"/>
    <dgm:cxn modelId="{F06A7E1E-CD26-4DF0-86ED-4499A542D812}" type="presParOf" srcId="{3405DA48-E2F7-4040-896B-0B4AB0603DDB}" destId="{101FE47B-F75C-407A-8960-3AD6DA0D10E2}" srcOrd="11" destOrd="0" presId="urn:microsoft.com/office/officeart/2005/8/layout/default"/>
    <dgm:cxn modelId="{A445E0DC-3B30-448F-9BA9-D26AAEAC61D7}" type="presParOf" srcId="{3405DA48-E2F7-4040-896B-0B4AB0603DDB}" destId="{0FDC2F68-1A27-4E9B-995A-0019C3BE9B0E}" srcOrd="12" destOrd="0" presId="urn:microsoft.com/office/officeart/2005/8/layout/default"/>
    <dgm:cxn modelId="{AB4D3A08-6FD6-4339-A70B-DB4521C5B272}" type="presParOf" srcId="{3405DA48-E2F7-4040-896B-0B4AB0603DDB}" destId="{2E948C02-E58B-4839-8ED2-0E9A4C25A8BA}" srcOrd="13" destOrd="0" presId="urn:microsoft.com/office/officeart/2005/8/layout/default"/>
    <dgm:cxn modelId="{00FAF3BC-4A86-49D3-874B-1E1408426DD2}" type="presParOf" srcId="{3405DA48-E2F7-4040-896B-0B4AB0603DDB}" destId="{36EC3A35-C185-45C7-9545-C984B34FBB97}" srcOrd="14" destOrd="0" presId="urn:microsoft.com/office/officeart/2005/8/layout/default"/>
    <dgm:cxn modelId="{1293A9DC-ABCF-4076-9E9E-CA016A30DA7D}" type="presParOf" srcId="{3405DA48-E2F7-4040-896B-0B4AB0603DDB}" destId="{061EE707-FAEC-49BC-B3C0-C97A9F56A869}" srcOrd="15" destOrd="0" presId="urn:microsoft.com/office/officeart/2005/8/layout/default"/>
    <dgm:cxn modelId="{D9C68780-9538-4AD2-923E-129F523E784C}" type="presParOf" srcId="{3405DA48-E2F7-4040-896B-0B4AB0603DDB}" destId="{4967C9DC-85AE-480D-B1BB-2AA94CCC28D7}" srcOrd="1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FBF727-87E8-4089-B416-7D14A8B7826A}" type="doc">
      <dgm:prSet loTypeId="urn:microsoft.com/office/officeart/2005/8/layout/cycle2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i-FI"/>
        </a:p>
      </dgm:t>
    </dgm:pt>
    <dgm:pt modelId="{EE41C764-66DB-423F-8727-69BC2C9C5B50}">
      <dgm:prSet phldrT="[Teksti]" custT="1"/>
      <dgm:spPr/>
      <dgm:t>
        <a:bodyPr/>
        <a:lstStyle/>
        <a:p>
          <a:r>
            <a:rPr lang="fi-FI" sz="2000" b="1" dirty="0"/>
            <a:t>1.</a:t>
          </a:r>
        </a:p>
        <a:p>
          <a:r>
            <a:rPr lang="fi-FI" sz="1400" b="1" dirty="0"/>
            <a:t>SYNTYVYYS ALENEE</a:t>
          </a:r>
        </a:p>
      </dgm:t>
    </dgm:pt>
    <dgm:pt modelId="{040A8D16-3C76-4C19-A826-9A4582AE40EC}" type="parTrans" cxnId="{1A8FB044-F2B4-4A36-A0A4-076ADF250362}">
      <dgm:prSet/>
      <dgm:spPr/>
      <dgm:t>
        <a:bodyPr/>
        <a:lstStyle/>
        <a:p>
          <a:endParaRPr lang="fi-FI" dirty="0"/>
        </a:p>
      </dgm:t>
    </dgm:pt>
    <dgm:pt modelId="{5BE8739F-00C3-49E4-A779-1CDE1C1506F0}" type="sibTrans" cxnId="{1A8FB044-F2B4-4A36-A0A4-076ADF250362}">
      <dgm:prSet/>
      <dgm:spPr/>
      <dgm:t>
        <a:bodyPr/>
        <a:lstStyle/>
        <a:p>
          <a:endParaRPr lang="fi-FI" dirty="0"/>
        </a:p>
      </dgm:t>
    </dgm:pt>
    <dgm:pt modelId="{49A35D66-0123-4EFD-B951-4757DB0ADD59}">
      <dgm:prSet phldrT="[Teksti]" custT="1"/>
      <dgm:spPr>
        <a:ln>
          <a:noFill/>
        </a:ln>
      </dgm:spPr>
      <dgm:t>
        <a:bodyPr/>
        <a:lstStyle/>
        <a:p>
          <a:r>
            <a:rPr lang="fi-FI" sz="2000" b="1" dirty="0"/>
            <a:t>2.</a:t>
          </a:r>
        </a:p>
        <a:p>
          <a:r>
            <a:rPr lang="fi-FI" sz="1400" b="1" dirty="0"/>
            <a:t>IÄKKÄIDEN MÄÄRÄ KASVAA</a:t>
          </a:r>
        </a:p>
      </dgm:t>
    </dgm:pt>
    <dgm:pt modelId="{8857C971-14BD-4832-9509-FAB40C367237}" type="parTrans" cxnId="{B3079BF3-3BC6-45AE-8528-D5DC25EC89E6}">
      <dgm:prSet/>
      <dgm:spPr/>
      <dgm:t>
        <a:bodyPr/>
        <a:lstStyle/>
        <a:p>
          <a:endParaRPr lang="fi-FI" dirty="0"/>
        </a:p>
      </dgm:t>
    </dgm:pt>
    <dgm:pt modelId="{9542E1E0-5C18-4724-9D0F-54EAB68D9E0F}" type="sibTrans" cxnId="{B3079BF3-3BC6-45AE-8528-D5DC25EC89E6}">
      <dgm:prSet/>
      <dgm:spPr/>
      <dgm:t>
        <a:bodyPr/>
        <a:lstStyle/>
        <a:p>
          <a:endParaRPr lang="fi-FI" dirty="0"/>
        </a:p>
      </dgm:t>
    </dgm:pt>
    <dgm:pt modelId="{1CEC656B-AC8B-4FEA-B341-87ECD963D6DF}">
      <dgm:prSet phldrT="[Teksti]" custT="1"/>
      <dgm:spPr>
        <a:ln>
          <a:noFill/>
        </a:ln>
      </dgm:spPr>
      <dgm:t>
        <a:bodyPr/>
        <a:lstStyle/>
        <a:p>
          <a:r>
            <a:rPr lang="fi-FI" sz="2000" b="1" dirty="0"/>
            <a:t>3.</a:t>
          </a:r>
        </a:p>
        <a:p>
          <a:r>
            <a:rPr lang="fi-FI" sz="1400" b="1" dirty="0"/>
            <a:t>TYÖIKÄISEN VÄESTÖN MÄÄRÄ VÄHENEE</a:t>
          </a:r>
        </a:p>
      </dgm:t>
    </dgm:pt>
    <dgm:pt modelId="{6A762C97-E5C5-487E-B345-05201C118DC5}" type="parTrans" cxnId="{54F57DCD-67CD-4689-A726-A43DFD6F5580}">
      <dgm:prSet/>
      <dgm:spPr/>
      <dgm:t>
        <a:bodyPr/>
        <a:lstStyle/>
        <a:p>
          <a:endParaRPr lang="fi-FI" dirty="0"/>
        </a:p>
      </dgm:t>
    </dgm:pt>
    <dgm:pt modelId="{9AAEDDE8-4730-4998-B983-9155B6B25F28}" type="sibTrans" cxnId="{54F57DCD-67CD-4689-A726-A43DFD6F5580}">
      <dgm:prSet/>
      <dgm:spPr/>
      <dgm:t>
        <a:bodyPr/>
        <a:lstStyle/>
        <a:p>
          <a:endParaRPr lang="fi-FI" dirty="0"/>
        </a:p>
      </dgm:t>
    </dgm:pt>
    <dgm:pt modelId="{AF3BF06E-9696-4EA5-AA3F-5FD68955E2A1}">
      <dgm:prSet phldrT="[Teksti]" custT="1"/>
      <dgm:spPr/>
      <dgm:t>
        <a:bodyPr/>
        <a:lstStyle/>
        <a:p>
          <a:r>
            <a:rPr lang="fi-FI" sz="2000" b="1" dirty="0"/>
            <a:t>4. </a:t>
          </a:r>
        </a:p>
        <a:p>
          <a:r>
            <a:rPr lang="fi-FI" sz="1400" b="1" dirty="0"/>
            <a:t>VÄESTÖ- JA IKÄRAKENNE VINOUTUU</a:t>
          </a:r>
        </a:p>
      </dgm:t>
    </dgm:pt>
    <dgm:pt modelId="{69C54BA7-2E18-4368-BA9A-75B3545CCF7D}" type="parTrans" cxnId="{58604983-BCCF-4837-B8D3-D3DF3C714ADA}">
      <dgm:prSet/>
      <dgm:spPr/>
      <dgm:t>
        <a:bodyPr/>
        <a:lstStyle/>
        <a:p>
          <a:endParaRPr lang="fi-FI" dirty="0"/>
        </a:p>
      </dgm:t>
    </dgm:pt>
    <dgm:pt modelId="{B5DACCD8-2196-4978-8478-4D275A8CCC81}" type="sibTrans" cxnId="{58604983-BCCF-4837-B8D3-D3DF3C714ADA}">
      <dgm:prSet/>
      <dgm:spPr/>
      <dgm:t>
        <a:bodyPr/>
        <a:lstStyle/>
        <a:p>
          <a:endParaRPr lang="fi-FI" dirty="0"/>
        </a:p>
      </dgm:t>
    </dgm:pt>
    <dgm:pt modelId="{3FFE3CDD-B25A-44C2-988A-EE79C535D550}">
      <dgm:prSet phldrT="[Teksti]" custT="1"/>
      <dgm:spPr/>
      <dgm:t>
        <a:bodyPr/>
        <a:lstStyle/>
        <a:p>
          <a:r>
            <a:rPr lang="fi-FI" sz="2000" b="1" dirty="0"/>
            <a:t>5.</a:t>
          </a:r>
        </a:p>
        <a:p>
          <a:r>
            <a:rPr lang="fi-FI" sz="1200" b="1" dirty="0"/>
            <a:t>MAAHAN-MUUTTO EI RIITÄ TASAPAI-NOTTAMAAN KEHITYSTÄ</a:t>
          </a:r>
        </a:p>
      </dgm:t>
    </dgm:pt>
    <dgm:pt modelId="{DA1948ED-9245-4CA0-8739-64BA0039563F}" type="parTrans" cxnId="{5F8219C0-D814-4B70-A481-C2C2D3DDCC62}">
      <dgm:prSet/>
      <dgm:spPr/>
      <dgm:t>
        <a:bodyPr/>
        <a:lstStyle/>
        <a:p>
          <a:endParaRPr lang="fi-FI" dirty="0"/>
        </a:p>
      </dgm:t>
    </dgm:pt>
    <dgm:pt modelId="{E9CCDD74-6F83-48FA-9FB6-649326258F7E}" type="sibTrans" cxnId="{5F8219C0-D814-4B70-A481-C2C2D3DDCC62}">
      <dgm:prSet/>
      <dgm:spPr/>
      <dgm:t>
        <a:bodyPr/>
        <a:lstStyle/>
        <a:p>
          <a:endParaRPr lang="fi-FI" dirty="0"/>
        </a:p>
      </dgm:t>
    </dgm:pt>
    <dgm:pt modelId="{09893694-7B42-42A9-88A7-B16F8A05B42A}">
      <dgm:prSet custT="1"/>
      <dgm:spPr/>
      <dgm:t>
        <a:bodyPr/>
        <a:lstStyle/>
        <a:p>
          <a:r>
            <a:rPr lang="fi-FI" sz="1600" b="1" dirty="0"/>
            <a:t>6.</a:t>
          </a:r>
        </a:p>
        <a:p>
          <a:r>
            <a:rPr lang="fi-FI" sz="1400" b="1" dirty="0"/>
            <a:t>IKÄSIDON-NAISET MENOT KASVAVAT</a:t>
          </a:r>
        </a:p>
      </dgm:t>
    </dgm:pt>
    <dgm:pt modelId="{BBF25ADA-B969-4C2C-955E-8A911E9ED909}" type="parTrans" cxnId="{C6C93E6C-B1F9-4500-A7AA-7DB9F0EB2F36}">
      <dgm:prSet/>
      <dgm:spPr/>
      <dgm:t>
        <a:bodyPr/>
        <a:lstStyle/>
        <a:p>
          <a:endParaRPr lang="fi-FI" dirty="0"/>
        </a:p>
      </dgm:t>
    </dgm:pt>
    <dgm:pt modelId="{31A0A8CE-50FA-4B58-84D3-95818BFCBB9C}" type="sibTrans" cxnId="{C6C93E6C-B1F9-4500-A7AA-7DB9F0EB2F36}">
      <dgm:prSet/>
      <dgm:spPr/>
      <dgm:t>
        <a:bodyPr/>
        <a:lstStyle/>
        <a:p>
          <a:endParaRPr lang="fi-FI" dirty="0"/>
        </a:p>
      </dgm:t>
    </dgm:pt>
    <dgm:pt modelId="{1AB5710E-07D0-45C8-A14A-DEE46F5F3476}">
      <dgm:prSet custT="1"/>
      <dgm:spPr/>
      <dgm:t>
        <a:bodyPr/>
        <a:lstStyle/>
        <a:p>
          <a:r>
            <a:rPr lang="fi-FI" sz="2000" b="1" dirty="0"/>
            <a:t>7.</a:t>
          </a:r>
        </a:p>
        <a:p>
          <a:r>
            <a:rPr lang="fi-FI" sz="1400" b="1" dirty="0"/>
            <a:t>KRIISIYTY-MINEN</a:t>
          </a:r>
        </a:p>
      </dgm:t>
    </dgm:pt>
    <dgm:pt modelId="{5D2B250C-6E2D-47EB-8124-0518831DA9F7}" type="parTrans" cxnId="{65F077C5-CF8A-4F08-99C4-79ADA7BA8988}">
      <dgm:prSet/>
      <dgm:spPr/>
      <dgm:t>
        <a:bodyPr/>
        <a:lstStyle/>
        <a:p>
          <a:endParaRPr lang="fi-FI" dirty="0"/>
        </a:p>
      </dgm:t>
    </dgm:pt>
    <dgm:pt modelId="{AE2C6E86-FB00-448C-8AB0-A8B8339CF7C3}" type="sibTrans" cxnId="{65F077C5-CF8A-4F08-99C4-79ADA7BA8988}">
      <dgm:prSet/>
      <dgm:spPr/>
      <dgm:t>
        <a:bodyPr/>
        <a:lstStyle/>
        <a:p>
          <a:endParaRPr lang="fi-FI" dirty="0"/>
        </a:p>
      </dgm:t>
    </dgm:pt>
    <dgm:pt modelId="{10F537AC-3376-4D25-A41C-CE1EC80646F6}" type="pres">
      <dgm:prSet presAssocID="{B0FBF727-87E8-4089-B416-7D14A8B782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9D490BDD-402E-4CC2-AF3F-1C732060F12D}" type="pres">
      <dgm:prSet presAssocID="{EE41C764-66DB-423F-8727-69BC2C9C5B5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4D459A63-038C-4263-9DBB-C0A1ECA63BB6}" type="pres">
      <dgm:prSet presAssocID="{5BE8739F-00C3-49E4-A779-1CDE1C1506F0}" presName="sibTrans" presStyleLbl="sibTrans2D1" presStyleIdx="0" presStyleCnt="7"/>
      <dgm:spPr/>
      <dgm:t>
        <a:bodyPr/>
        <a:lstStyle/>
        <a:p>
          <a:endParaRPr lang="fi-FI"/>
        </a:p>
      </dgm:t>
    </dgm:pt>
    <dgm:pt modelId="{D31199AC-5709-40F0-BD9E-EE1780104AA8}" type="pres">
      <dgm:prSet presAssocID="{5BE8739F-00C3-49E4-A779-1CDE1C1506F0}" presName="connectorText" presStyleLbl="sibTrans2D1" presStyleIdx="0" presStyleCnt="7"/>
      <dgm:spPr/>
      <dgm:t>
        <a:bodyPr/>
        <a:lstStyle/>
        <a:p>
          <a:endParaRPr lang="fi-FI"/>
        </a:p>
      </dgm:t>
    </dgm:pt>
    <dgm:pt modelId="{11A38A9E-23EF-4EA5-BC2B-89221A2C2BB2}" type="pres">
      <dgm:prSet presAssocID="{49A35D66-0123-4EFD-B951-4757DB0ADD59}" presName="node" presStyleLbl="node1" presStyleIdx="1" presStyleCnt="7" custRadScaleRad="100795" custRadScaleInc="-81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0D78FD8-0205-4D00-A34E-A2C6689BB068}" type="pres">
      <dgm:prSet presAssocID="{9542E1E0-5C18-4724-9D0F-54EAB68D9E0F}" presName="sibTrans" presStyleLbl="sibTrans2D1" presStyleIdx="1" presStyleCnt="7"/>
      <dgm:spPr/>
      <dgm:t>
        <a:bodyPr/>
        <a:lstStyle/>
        <a:p>
          <a:endParaRPr lang="fi-FI"/>
        </a:p>
      </dgm:t>
    </dgm:pt>
    <dgm:pt modelId="{BB0B1B94-0AB1-4C8E-B9EB-EA2A3C79A2B5}" type="pres">
      <dgm:prSet presAssocID="{9542E1E0-5C18-4724-9D0F-54EAB68D9E0F}" presName="connectorText" presStyleLbl="sibTrans2D1" presStyleIdx="1" presStyleCnt="7"/>
      <dgm:spPr/>
      <dgm:t>
        <a:bodyPr/>
        <a:lstStyle/>
        <a:p>
          <a:endParaRPr lang="fi-FI"/>
        </a:p>
      </dgm:t>
    </dgm:pt>
    <dgm:pt modelId="{D452C407-C32B-4801-AD2E-2CAC531626CD}" type="pres">
      <dgm:prSet presAssocID="{1CEC656B-AC8B-4FEA-B341-87ECD963D6D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69F68CE-687F-4BB6-BA6F-47D2275821EB}" type="pres">
      <dgm:prSet presAssocID="{9AAEDDE8-4730-4998-B983-9155B6B25F28}" presName="sibTrans" presStyleLbl="sibTrans2D1" presStyleIdx="2" presStyleCnt="7"/>
      <dgm:spPr/>
      <dgm:t>
        <a:bodyPr/>
        <a:lstStyle/>
        <a:p>
          <a:endParaRPr lang="fi-FI"/>
        </a:p>
      </dgm:t>
    </dgm:pt>
    <dgm:pt modelId="{D71A0C12-B562-4BE7-9DB5-95CAED55C49D}" type="pres">
      <dgm:prSet presAssocID="{9AAEDDE8-4730-4998-B983-9155B6B25F28}" presName="connectorText" presStyleLbl="sibTrans2D1" presStyleIdx="2" presStyleCnt="7"/>
      <dgm:spPr/>
      <dgm:t>
        <a:bodyPr/>
        <a:lstStyle/>
        <a:p>
          <a:endParaRPr lang="fi-FI"/>
        </a:p>
      </dgm:t>
    </dgm:pt>
    <dgm:pt modelId="{32F4CA3B-6697-4C09-8279-EBEB99474990}" type="pres">
      <dgm:prSet presAssocID="{AF3BF06E-9696-4EA5-AA3F-5FD68955E2A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7D6614A-9A11-48E2-883D-18D661AEE73F}" type="pres">
      <dgm:prSet presAssocID="{B5DACCD8-2196-4978-8478-4D275A8CCC81}" presName="sibTrans" presStyleLbl="sibTrans2D1" presStyleIdx="3" presStyleCnt="7"/>
      <dgm:spPr/>
      <dgm:t>
        <a:bodyPr/>
        <a:lstStyle/>
        <a:p>
          <a:endParaRPr lang="fi-FI"/>
        </a:p>
      </dgm:t>
    </dgm:pt>
    <dgm:pt modelId="{DA01C3B8-096D-4FC6-B8C0-123122807CCC}" type="pres">
      <dgm:prSet presAssocID="{B5DACCD8-2196-4978-8478-4D275A8CCC81}" presName="connectorText" presStyleLbl="sibTrans2D1" presStyleIdx="3" presStyleCnt="7"/>
      <dgm:spPr/>
      <dgm:t>
        <a:bodyPr/>
        <a:lstStyle/>
        <a:p>
          <a:endParaRPr lang="fi-FI"/>
        </a:p>
      </dgm:t>
    </dgm:pt>
    <dgm:pt modelId="{A0D16FF6-DA62-48DC-8A37-7CFCB89D4D99}" type="pres">
      <dgm:prSet presAssocID="{3FFE3CDD-B25A-44C2-988A-EE79C535D550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FAC8DE0-5C64-471D-8F70-52FAC16BEF2A}" type="pres">
      <dgm:prSet presAssocID="{E9CCDD74-6F83-48FA-9FB6-649326258F7E}" presName="sibTrans" presStyleLbl="sibTrans2D1" presStyleIdx="4" presStyleCnt="7"/>
      <dgm:spPr/>
      <dgm:t>
        <a:bodyPr/>
        <a:lstStyle/>
        <a:p>
          <a:endParaRPr lang="fi-FI"/>
        </a:p>
      </dgm:t>
    </dgm:pt>
    <dgm:pt modelId="{98DFEDDA-008C-4A03-83CB-7E56ED8718FE}" type="pres">
      <dgm:prSet presAssocID="{E9CCDD74-6F83-48FA-9FB6-649326258F7E}" presName="connectorText" presStyleLbl="sibTrans2D1" presStyleIdx="4" presStyleCnt="7"/>
      <dgm:spPr/>
      <dgm:t>
        <a:bodyPr/>
        <a:lstStyle/>
        <a:p>
          <a:endParaRPr lang="fi-FI"/>
        </a:p>
      </dgm:t>
    </dgm:pt>
    <dgm:pt modelId="{55C8E3BC-97F8-47A2-A474-EE049AFDAC01}" type="pres">
      <dgm:prSet presAssocID="{09893694-7B42-42A9-88A7-B16F8A05B42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B76E885-E07A-42C2-95B7-D085C12F4753}" type="pres">
      <dgm:prSet presAssocID="{31A0A8CE-50FA-4B58-84D3-95818BFCBB9C}" presName="sibTrans" presStyleLbl="sibTrans2D1" presStyleIdx="5" presStyleCnt="7"/>
      <dgm:spPr/>
      <dgm:t>
        <a:bodyPr/>
        <a:lstStyle/>
        <a:p>
          <a:endParaRPr lang="fi-FI"/>
        </a:p>
      </dgm:t>
    </dgm:pt>
    <dgm:pt modelId="{60CE933E-6262-4E8D-BB47-251F822D577B}" type="pres">
      <dgm:prSet presAssocID="{31A0A8CE-50FA-4B58-84D3-95818BFCBB9C}" presName="connectorText" presStyleLbl="sibTrans2D1" presStyleIdx="5" presStyleCnt="7"/>
      <dgm:spPr/>
      <dgm:t>
        <a:bodyPr/>
        <a:lstStyle/>
        <a:p>
          <a:endParaRPr lang="fi-FI"/>
        </a:p>
      </dgm:t>
    </dgm:pt>
    <dgm:pt modelId="{E4DF62BB-7FFD-474B-B618-0CA06484BC00}" type="pres">
      <dgm:prSet presAssocID="{1AB5710E-07D0-45C8-A14A-DEE46F5F347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163600A-B493-4610-BAEE-B07E69C2880A}" type="pres">
      <dgm:prSet presAssocID="{AE2C6E86-FB00-448C-8AB0-A8B8339CF7C3}" presName="sibTrans" presStyleLbl="sibTrans2D1" presStyleIdx="6" presStyleCnt="7"/>
      <dgm:spPr/>
      <dgm:t>
        <a:bodyPr/>
        <a:lstStyle/>
        <a:p>
          <a:endParaRPr lang="fi-FI"/>
        </a:p>
      </dgm:t>
    </dgm:pt>
    <dgm:pt modelId="{4B18147D-7FFD-441B-86B2-D0D5738AA5EA}" type="pres">
      <dgm:prSet presAssocID="{AE2C6E86-FB00-448C-8AB0-A8B8339CF7C3}" presName="connectorText" presStyleLbl="sibTrans2D1" presStyleIdx="6" presStyleCnt="7"/>
      <dgm:spPr/>
      <dgm:t>
        <a:bodyPr/>
        <a:lstStyle/>
        <a:p>
          <a:endParaRPr lang="fi-FI"/>
        </a:p>
      </dgm:t>
    </dgm:pt>
  </dgm:ptLst>
  <dgm:cxnLst>
    <dgm:cxn modelId="{58604983-BCCF-4837-B8D3-D3DF3C714ADA}" srcId="{B0FBF727-87E8-4089-B416-7D14A8B7826A}" destId="{AF3BF06E-9696-4EA5-AA3F-5FD68955E2A1}" srcOrd="3" destOrd="0" parTransId="{69C54BA7-2E18-4368-BA9A-75B3545CCF7D}" sibTransId="{B5DACCD8-2196-4978-8478-4D275A8CCC81}"/>
    <dgm:cxn modelId="{C93EA5A1-719D-4D81-B4E3-64A52677D652}" type="presOf" srcId="{9542E1E0-5C18-4724-9D0F-54EAB68D9E0F}" destId="{BB0B1B94-0AB1-4C8E-B9EB-EA2A3C79A2B5}" srcOrd="1" destOrd="0" presId="urn:microsoft.com/office/officeart/2005/8/layout/cycle2"/>
    <dgm:cxn modelId="{A466217C-2AE3-4F7A-8562-EA5F30D73BF9}" type="presOf" srcId="{AE2C6E86-FB00-448C-8AB0-A8B8339CF7C3}" destId="{5163600A-B493-4610-BAEE-B07E69C2880A}" srcOrd="0" destOrd="0" presId="urn:microsoft.com/office/officeart/2005/8/layout/cycle2"/>
    <dgm:cxn modelId="{B9CAB110-8A04-4C1C-9793-489AF7776D90}" type="presOf" srcId="{EE41C764-66DB-423F-8727-69BC2C9C5B50}" destId="{9D490BDD-402E-4CC2-AF3F-1C732060F12D}" srcOrd="0" destOrd="0" presId="urn:microsoft.com/office/officeart/2005/8/layout/cycle2"/>
    <dgm:cxn modelId="{0A567C56-858F-40D8-A79B-9B39BBD55BA9}" type="presOf" srcId="{1CEC656B-AC8B-4FEA-B341-87ECD963D6DF}" destId="{D452C407-C32B-4801-AD2E-2CAC531626CD}" srcOrd="0" destOrd="0" presId="urn:microsoft.com/office/officeart/2005/8/layout/cycle2"/>
    <dgm:cxn modelId="{2954E75D-3B7F-4E5B-B005-518E308D7FF9}" type="presOf" srcId="{5BE8739F-00C3-49E4-A779-1CDE1C1506F0}" destId="{D31199AC-5709-40F0-BD9E-EE1780104AA8}" srcOrd="1" destOrd="0" presId="urn:microsoft.com/office/officeart/2005/8/layout/cycle2"/>
    <dgm:cxn modelId="{704B278C-4324-403A-A600-01AAB1E9ECF4}" type="presOf" srcId="{3FFE3CDD-B25A-44C2-988A-EE79C535D550}" destId="{A0D16FF6-DA62-48DC-8A37-7CFCB89D4D99}" srcOrd="0" destOrd="0" presId="urn:microsoft.com/office/officeart/2005/8/layout/cycle2"/>
    <dgm:cxn modelId="{C6C93E6C-B1F9-4500-A7AA-7DB9F0EB2F36}" srcId="{B0FBF727-87E8-4089-B416-7D14A8B7826A}" destId="{09893694-7B42-42A9-88A7-B16F8A05B42A}" srcOrd="5" destOrd="0" parTransId="{BBF25ADA-B969-4C2C-955E-8A911E9ED909}" sibTransId="{31A0A8CE-50FA-4B58-84D3-95818BFCBB9C}"/>
    <dgm:cxn modelId="{E47988B7-2396-4FD0-B7C1-728F7F25E0ED}" type="presOf" srcId="{9542E1E0-5C18-4724-9D0F-54EAB68D9E0F}" destId="{F0D78FD8-0205-4D00-A34E-A2C6689BB068}" srcOrd="0" destOrd="0" presId="urn:microsoft.com/office/officeart/2005/8/layout/cycle2"/>
    <dgm:cxn modelId="{94D52D11-74DD-4DD1-9493-0D4E45B1ECD0}" type="presOf" srcId="{E9CCDD74-6F83-48FA-9FB6-649326258F7E}" destId="{8FAC8DE0-5C64-471D-8F70-52FAC16BEF2A}" srcOrd="0" destOrd="0" presId="urn:microsoft.com/office/officeart/2005/8/layout/cycle2"/>
    <dgm:cxn modelId="{65F077C5-CF8A-4F08-99C4-79ADA7BA8988}" srcId="{B0FBF727-87E8-4089-B416-7D14A8B7826A}" destId="{1AB5710E-07D0-45C8-A14A-DEE46F5F3476}" srcOrd="6" destOrd="0" parTransId="{5D2B250C-6E2D-47EB-8124-0518831DA9F7}" sibTransId="{AE2C6E86-FB00-448C-8AB0-A8B8339CF7C3}"/>
    <dgm:cxn modelId="{550B9638-B31E-46F8-B48E-5D516F6E6E8F}" type="presOf" srcId="{B5DACCD8-2196-4978-8478-4D275A8CCC81}" destId="{C7D6614A-9A11-48E2-883D-18D661AEE73F}" srcOrd="0" destOrd="0" presId="urn:microsoft.com/office/officeart/2005/8/layout/cycle2"/>
    <dgm:cxn modelId="{281D6405-BC0F-4F88-9DD8-3EA5BD8B3F70}" type="presOf" srcId="{AF3BF06E-9696-4EA5-AA3F-5FD68955E2A1}" destId="{32F4CA3B-6697-4C09-8279-EBEB99474990}" srcOrd="0" destOrd="0" presId="urn:microsoft.com/office/officeart/2005/8/layout/cycle2"/>
    <dgm:cxn modelId="{54F57DCD-67CD-4689-A726-A43DFD6F5580}" srcId="{B0FBF727-87E8-4089-B416-7D14A8B7826A}" destId="{1CEC656B-AC8B-4FEA-B341-87ECD963D6DF}" srcOrd="2" destOrd="0" parTransId="{6A762C97-E5C5-487E-B345-05201C118DC5}" sibTransId="{9AAEDDE8-4730-4998-B983-9155B6B25F28}"/>
    <dgm:cxn modelId="{E9B64726-115E-4B24-B3B9-E23D9604E280}" type="presOf" srcId="{09893694-7B42-42A9-88A7-B16F8A05B42A}" destId="{55C8E3BC-97F8-47A2-A474-EE049AFDAC01}" srcOrd="0" destOrd="0" presId="urn:microsoft.com/office/officeart/2005/8/layout/cycle2"/>
    <dgm:cxn modelId="{6C59D49D-5268-49D4-BA29-15AEB24BCC2E}" type="presOf" srcId="{31A0A8CE-50FA-4B58-84D3-95818BFCBB9C}" destId="{2B76E885-E07A-42C2-95B7-D085C12F4753}" srcOrd="0" destOrd="0" presId="urn:microsoft.com/office/officeart/2005/8/layout/cycle2"/>
    <dgm:cxn modelId="{661CD00B-28B3-4DC6-9FCE-D4803EF99A58}" type="presOf" srcId="{B5DACCD8-2196-4978-8478-4D275A8CCC81}" destId="{DA01C3B8-096D-4FC6-B8C0-123122807CCC}" srcOrd="1" destOrd="0" presId="urn:microsoft.com/office/officeart/2005/8/layout/cycle2"/>
    <dgm:cxn modelId="{E47F34BA-0EF6-4CDD-8FA9-BECCA48B4FB6}" type="presOf" srcId="{49A35D66-0123-4EFD-B951-4757DB0ADD59}" destId="{11A38A9E-23EF-4EA5-BC2B-89221A2C2BB2}" srcOrd="0" destOrd="0" presId="urn:microsoft.com/office/officeart/2005/8/layout/cycle2"/>
    <dgm:cxn modelId="{CD19C588-5AF7-40A0-A1AC-1BC59F34D6B1}" type="presOf" srcId="{31A0A8CE-50FA-4B58-84D3-95818BFCBB9C}" destId="{60CE933E-6262-4E8D-BB47-251F822D577B}" srcOrd="1" destOrd="0" presId="urn:microsoft.com/office/officeart/2005/8/layout/cycle2"/>
    <dgm:cxn modelId="{F822CC9B-91C9-491A-9FF7-456741AF3AB0}" type="presOf" srcId="{AE2C6E86-FB00-448C-8AB0-A8B8339CF7C3}" destId="{4B18147D-7FFD-441B-86B2-D0D5738AA5EA}" srcOrd="1" destOrd="0" presId="urn:microsoft.com/office/officeart/2005/8/layout/cycle2"/>
    <dgm:cxn modelId="{55C546BB-B557-4D84-9DE2-E39AD227497E}" type="presOf" srcId="{1AB5710E-07D0-45C8-A14A-DEE46F5F3476}" destId="{E4DF62BB-7FFD-474B-B618-0CA06484BC00}" srcOrd="0" destOrd="0" presId="urn:microsoft.com/office/officeart/2005/8/layout/cycle2"/>
    <dgm:cxn modelId="{B3079BF3-3BC6-45AE-8528-D5DC25EC89E6}" srcId="{B0FBF727-87E8-4089-B416-7D14A8B7826A}" destId="{49A35D66-0123-4EFD-B951-4757DB0ADD59}" srcOrd="1" destOrd="0" parTransId="{8857C971-14BD-4832-9509-FAB40C367237}" sibTransId="{9542E1E0-5C18-4724-9D0F-54EAB68D9E0F}"/>
    <dgm:cxn modelId="{1A8FB044-F2B4-4A36-A0A4-076ADF250362}" srcId="{B0FBF727-87E8-4089-B416-7D14A8B7826A}" destId="{EE41C764-66DB-423F-8727-69BC2C9C5B50}" srcOrd="0" destOrd="0" parTransId="{040A8D16-3C76-4C19-A826-9A4582AE40EC}" sibTransId="{5BE8739F-00C3-49E4-A779-1CDE1C1506F0}"/>
    <dgm:cxn modelId="{F471640D-77FB-4935-9470-EA58D56EB261}" type="presOf" srcId="{E9CCDD74-6F83-48FA-9FB6-649326258F7E}" destId="{98DFEDDA-008C-4A03-83CB-7E56ED8718FE}" srcOrd="1" destOrd="0" presId="urn:microsoft.com/office/officeart/2005/8/layout/cycle2"/>
    <dgm:cxn modelId="{4AEC8E22-28DC-4A7E-84A2-A599DABFDE60}" type="presOf" srcId="{9AAEDDE8-4730-4998-B983-9155B6B25F28}" destId="{E69F68CE-687F-4BB6-BA6F-47D2275821EB}" srcOrd="0" destOrd="0" presId="urn:microsoft.com/office/officeart/2005/8/layout/cycle2"/>
    <dgm:cxn modelId="{5908B867-7D08-42E3-B98C-F861B0C93D51}" type="presOf" srcId="{5BE8739F-00C3-49E4-A779-1CDE1C1506F0}" destId="{4D459A63-038C-4263-9DBB-C0A1ECA63BB6}" srcOrd="0" destOrd="0" presId="urn:microsoft.com/office/officeart/2005/8/layout/cycle2"/>
    <dgm:cxn modelId="{590FDFB5-7D9C-4E25-9654-443D53435431}" type="presOf" srcId="{9AAEDDE8-4730-4998-B983-9155B6B25F28}" destId="{D71A0C12-B562-4BE7-9DB5-95CAED55C49D}" srcOrd="1" destOrd="0" presId="urn:microsoft.com/office/officeart/2005/8/layout/cycle2"/>
    <dgm:cxn modelId="{5F8219C0-D814-4B70-A481-C2C2D3DDCC62}" srcId="{B0FBF727-87E8-4089-B416-7D14A8B7826A}" destId="{3FFE3CDD-B25A-44C2-988A-EE79C535D550}" srcOrd="4" destOrd="0" parTransId="{DA1948ED-9245-4CA0-8739-64BA0039563F}" sibTransId="{E9CCDD74-6F83-48FA-9FB6-649326258F7E}"/>
    <dgm:cxn modelId="{7858BE0C-7A86-4241-B1BB-A18CE37415D0}" type="presOf" srcId="{B0FBF727-87E8-4089-B416-7D14A8B7826A}" destId="{10F537AC-3376-4D25-A41C-CE1EC80646F6}" srcOrd="0" destOrd="0" presId="urn:microsoft.com/office/officeart/2005/8/layout/cycle2"/>
    <dgm:cxn modelId="{F749A922-AA05-42FE-B6F2-11F250C17B0D}" type="presParOf" srcId="{10F537AC-3376-4D25-A41C-CE1EC80646F6}" destId="{9D490BDD-402E-4CC2-AF3F-1C732060F12D}" srcOrd="0" destOrd="0" presId="urn:microsoft.com/office/officeart/2005/8/layout/cycle2"/>
    <dgm:cxn modelId="{A04A7F61-3C21-44AE-BFD1-8FB29B0EC8DD}" type="presParOf" srcId="{10F537AC-3376-4D25-A41C-CE1EC80646F6}" destId="{4D459A63-038C-4263-9DBB-C0A1ECA63BB6}" srcOrd="1" destOrd="0" presId="urn:microsoft.com/office/officeart/2005/8/layout/cycle2"/>
    <dgm:cxn modelId="{1F0C0FC0-EC6C-4C7C-983E-814D0082E86B}" type="presParOf" srcId="{4D459A63-038C-4263-9DBB-C0A1ECA63BB6}" destId="{D31199AC-5709-40F0-BD9E-EE1780104AA8}" srcOrd="0" destOrd="0" presId="urn:microsoft.com/office/officeart/2005/8/layout/cycle2"/>
    <dgm:cxn modelId="{ECECE5BE-EC24-49DF-9A97-409C072FBDB6}" type="presParOf" srcId="{10F537AC-3376-4D25-A41C-CE1EC80646F6}" destId="{11A38A9E-23EF-4EA5-BC2B-89221A2C2BB2}" srcOrd="2" destOrd="0" presId="urn:microsoft.com/office/officeart/2005/8/layout/cycle2"/>
    <dgm:cxn modelId="{ACDBC170-624B-4956-86B7-A20DEE5D553E}" type="presParOf" srcId="{10F537AC-3376-4D25-A41C-CE1EC80646F6}" destId="{F0D78FD8-0205-4D00-A34E-A2C6689BB068}" srcOrd="3" destOrd="0" presId="urn:microsoft.com/office/officeart/2005/8/layout/cycle2"/>
    <dgm:cxn modelId="{250832CA-9722-4049-A330-18B7AAE75F9C}" type="presParOf" srcId="{F0D78FD8-0205-4D00-A34E-A2C6689BB068}" destId="{BB0B1B94-0AB1-4C8E-B9EB-EA2A3C79A2B5}" srcOrd="0" destOrd="0" presId="urn:microsoft.com/office/officeart/2005/8/layout/cycle2"/>
    <dgm:cxn modelId="{13ABEA59-E416-44FE-B157-F89923B1AD7F}" type="presParOf" srcId="{10F537AC-3376-4D25-A41C-CE1EC80646F6}" destId="{D452C407-C32B-4801-AD2E-2CAC531626CD}" srcOrd="4" destOrd="0" presId="urn:microsoft.com/office/officeart/2005/8/layout/cycle2"/>
    <dgm:cxn modelId="{9A5D654F-29CB-4C6F-BD46-CE078BAF8A9D}" type="presParOf" srcId="{10F537AC-3376-4D25-A41C-CE1EC80646F6}" destId="{E69F68CE-687F-4BB6-BA6F-47D2275821EB}" srcOrd="5" destOrd="0" presId="urn:microsoft.com/office/officeart/2005/8/layout/cycle2"/>
    <dgm:cxn modelId="{F5D41B2E-2DCF-4C09-A979-E0BE4280AE11}" type="presParOf" srcId="{E69F68CE-687F-4BB6-BA6F-47D2275821EB}" destId="{D71A0C12-B562-4BE7-9DB5-95CAED55C49D}" srcOrd="0" destOrd="0" presId="urn:microsoft.com/office/officeart/2005/8/layout/cycle2"/>
    <dgm:cxn modelId="{38A7BA54-6EDC-41AF-B023-D3A8B92BF17C}" type="presParOf" srcId="{10F537AC-3376-4D25-A41C-CE1EC80646F6}" destId="{32F4CA3B-6697-4C09-8279-EBEB99474990}" srcOrd="6" destOrd="0" presId="urn:microsoft.com/office/officeart/2005/8/layout/cycle2"/>
    <dgm:cxn modelId="{BEF6DFF2-7D87-4E9C-BA77-DCB51998A682}" type="presParOf" srcId="{10F537AC-3376-4D25-A41C-CE1EC80646F6}" destId="{C7D6614A-9A11-48E2-883D-18D661AEE73F}" srcOrd="7" destOrd="0" presId="urn:microsoft.com/office/officeart/2005/8/layout/cycle2"/>
    <dgm:cxn modelId="{FA7C5723-58E9-469D-B713-8FF55A6EA3D0}" type="presParOf" srcId="{C7D6614A-9A11-48E2-883D-18D661AEE73F}" destId="{DA01C3B8-096D-4FC6-B8C0-123122807CCC}" srcOrd="0" destOrd="0" presId="urn:microsoft.com/office/officeart/2005/8/layout/cycle2"/>
    <dgm:cxn modelId="{F5C48AC3-D1FF-45F4-8F0B-E33CF378AFF2}" type="presParOf" srcId="{10F537AC-3376-4D25-A41C-CE1EC80646F6}" destId="{A0D16FF6-DA62-48DC-8A37-7CFCB89D4D99}" srcOrd="8" destOrd="0" presId="urn:microsoft.com/office/officeart/2005/8/layout/cycle2"/>
    <dgm:cxn modelId="{49394DB7-2F41-4F7D-B597-FE246181C1B0}" type="presParOf" srcId="{10F537AC-3376-4D25-A41C-CE1EC80646F6}" destId="{8FAC8DE0-5C64-471D-8F70-52FAC16BEF2A}" srcOrd="9" destOrd="0" presId="urn:microsoft.com/office/officeart/2005/8/layout/cycle2"/>
    <dgm:cxn modelId="{691E5622-12B6-4B74-81B0-FE54E02E9F93}" type="presParOf" srcId="{8FAC8DE0-5C64-471D-8F70-52FAC16BEF2A}" destId="{98DFEDDA-008C-4A03-83CB-7E56ED8718FE}" srcOrd="0" destOrd="0" presId="urn:microsoft.com/office/officeart/2005/8/layout/cycle2"/>
    <dgm:cxn modelId="{F99F2130-E575-40E5-A9D8-EEE828D74B84}" type="presParOf" srcId="{10F537AC-3376-4D25-A41C-CE1EC80646F6}" destId="{55C8E3BC-97F8-47A2-A474-EE049AFDAC01}" srcOrd="10" destOrd="0" presId="urn:microsoft.com/office/officeart/2005/8/layout/cycle2"/>
    <dgm:cxn modelId="{C66C3960-1F16-4A35-9FA0-864B76B0927D}" type="presParOf" srcId="{10F537AC-3376-4D25-A41C-CE1EC80646F6}" destId="{2B76E885-E07A-42C2-95B7-D085C12F4753}" srcOrd="11" destOrd="0" presId="urn:microsoft.com/office/officeart/2005/8/layout/cycle2"/>
    <dgm:cxn modelId="{C2C0DC35-D60A-4A25-AB19-021091B1A0FB}" type="presParOf" srcId="{2B76E885-E07A-42C2-95B7-D085C12F4753}" destId="{60CE933E-6262-4E8D-BB47-251F822D577B}" srcOrd="0" destOrd="0" presId="urn:microsoft.com/office/officeart/2005/8/layout/cycle2"/>
    <dgm:cxn modelId="{BBC86BA4-11B9-4DD0-B6A1-B1B1D28D6F04}" type="presParOf" srcId="{10F537AC-3376-4D25-A41C-CE1EC80646F6}" destId="{E4DF62BB-7FFD-474B-B618-0CA06484BC00}" srcOrd="12" destOrd="0" presId="urn:microsoft.com/office/officeart/2005/8/layout/cycle2"/>
    <dgm:cxn modelId="{1622D7BA-2EA1-41C3-A1E5-9C77FE29BE95}" type="presParOf" srcId="{10F537AC-3376-4D25-A41C-CE1EC80646F6}" destId="{5163600A-B493-4610-BAEE-B07E69C2880A}" srcOrd="13" destOrd="0" presId="urn:microsoft.com/office/officeart/2005/8/layout/cycle2"/>
    <dgm:cxn modelId="{427146E8-32D0-445E-A937-8F777FDD3481}" type="presParOf" srcId="{5163600A-B493-4610-BAEE-B07E69C2880A}" destId="{4B18147D-7FFD-441B-86B2-D0D5738AA5EA}" srcOrd="0" destOrd="0" presId="urn:microsoft.com/office/officeart/2005/8/layout/cycle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32B7A-7884-40A0-8C04-1737B3D49221}">
      <dsp:nvSpPr>
        <dsp:cNvPr id="0" name=""/>
        <dsp:cNvSpPr/>
      </dsp:nvSpPr>
      <dsp:spPr>
        <a:xfrm>
          <a:off x="0" y="800647"/>
          <a:ext cx="2196464" cy="1317878"/>
        </a:xfrm>
        <a:prstGeom prst="rect">
          <a:avLst/>
        </a:prstGeom>
        <a:noFill/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0" kern="1200" dirty="0"/>
            <a:t>1.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0" kern="1200" dirty="0"/>
            <a:t>Kaupungistuminen ja keskittyminen</a:t>
          </a:r>
        </a:p>
      </dsp:txBody>
      <dsp:txXfrm>
        <a:off x="0" y="800647"/>
        <a:ext cx="2196464" cy="1317878"/>
      </dsp:txXfrm>
    </dsp:sp>
    <dsp:sp modelId="{A5D5EE53-BA35-4CB8-9172-4F0177BC80DE}">
      <dsp:nvSpPr>
        <dsp:cNvPr id="0" name=""/>
        <dsp:cNvSpPr/>
      </dsp:nvSpPr>
      <dsp:spPr>
        <a:xfrm>
          <a:off x="2416111" y="800647"/>
          <a:ext cx="2196464" cy="1317878"/>
        </a:xfrm>
        <a:prstGeom prst="rect">
          <a:avLst/>
        </a:prstGeom>
        <a:noFill/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2.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0" kern="1200" dirty="0"/>
            <a:t>Liikenne ja saavutettavuus, nopeat ja sujuvat yhteydet</a:t>
          </a:r>
        </a:p>
      </dsp:txBody>
      <dsp:txXfrm>
        <a:off x="2416111" y="800647"/>
        <a:ext cx="2196464" cy="1317878"/>
      </dsp:txXfrm>
    </dsp:sp>
    <dsp:sp modelId="{07CFEEF1-C1C7-4AD3-B7B7-E3CDE83E0197}">
      <dsp:nvSpPr>
        <dsp:cNvPr id="0" name=""/>
        <dsp:cNvSpPr/>
      </dsp:nvSpPr>
      <dsp:spPr>
        <a:xfrm>
          <a:off x="4832222" y="800647"/>
          <a:ext cx="2196464" cy="1317878"/>
        </a:xfrm>
        <a:prstGeom prst="rect">
          <a:avLst/>
        </a:prstGeom>
        <a:noFill/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0" kern="1200" dirty="0"/>
            <a:t>3.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0" kern="1200" dirty="0"/>
            <a:t>Alueliikkuvuus (muuttoliike, </a:t>
          </a:r>
          <a:r>
            <a:rPr lang="fi-FI" sz="1600" b="0" kern="1200" dirty="0" err="1"/>
            <a:t>pendelöinti</a:t>
          </a:r>
          <a:r>
            <a:rPr lang="fi-FI" sz="1600" b="0" kern="1200" dirty="0"/>
            <a:t> ja työasialiikkuvuus)</a:t>
          </a:r>
        </a:p>
      </dsp:txBody>
      <dsp:txXfrm>
        <a:off x="4832222" y="800647"/>
        <a:ext cx="2196464" cy="1317878"/>
      </dsp:txXfrm>
    </dsp:sp>
    <dsp:sp modelId="{35C7BE53-B634-469B-A4CF-C48BCD87772B}">
      <dsp:nvSpPr>
        <dsp:cNvPr id="0" name=""/>
        <dsp:cNvSpPr/>
      </dsp:nvSpPr>
      <dsp:spPr>
        <a:xfrm>
          <a:off x="0" y="2338172"/>
          <a:ext cx="2196464" cy="1317878"/>
        </a:xfrm>
        <a:prstGeom prst="rect">
          <a:avLst/>
        </a:prstGeom>
        <a:noFill/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b="0" kern="1200" dirty="0"/>
            <a:t>4.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0" kern="1200" dirty="0"/>
            <a:t>Väestöllinen eli demografinen muutos</a:t>
          </a:r>
        </a:p>
      </dsp:txBody>
      <dsp:txXfrm>
        <a:off x="0" y="2338172"/>
        <a:ext cx="2196464" cy="1317878"/>
      </dsp:txXfrm>
    </dsp:sp>
    <dsp:sp modelId="{54DD5E67-2779-49E3-9CC3-72A09F3B76B2}">
      <dsp:nvSpPr>
        <dsp:cNvPr id="0" name=""/>
        <dsp:cNvSpPr/>
      </dsp:nvSpPr>
      <dsp:spPr>
        <a:xfrm>
          <a:off x="2416111" y="2338173"/>
          <a:ext cx="2196464" cy="1317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5.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Alueellinen eriytyminen, erilaistuminen ja polarisoituminen</a:t>
          </a:r>
        </a:p>
      </dsp:txBody>
      <dsp:txXfrm>
        <a:off x="2416111" y="2338173"/>
        <a:ext cx="2196464" cy="1317878"/>
      </dsp:txXfrm>
    </dsp:sp>
    <dsp:sp modelId="{81B0D5DF-2B1D-4656-841F-A7C0F7D3F6E3}">
      <dsp:nvSpPr>
        <dsp:cNvPr id="0" name=""/>
        <dsp:cNvSpPr/>
      </dsp:nvSpPr>
      <dsp:spPr>
        <a:xfrm>
          <a:off x="4832222" y="2338173"/>
          <a:ext cx="2196464" cy="1317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6.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Sosiaalinen, taloudellinen ja ekologinen kestävyys</a:t>
          </a:r>
        </a:p>
      </dsp:txBody>
      <dsp:txXfrm>
        <a:off x="4832222" y="2338173"/>
        <a:ext cx="2196464" cy="1317878"/>
      </dsp:txXfrm>
    </dsp:sp>
    <dsp:sp modelId="{0FDC2F68-1A27-4E9B-995A-0019C3BE9B0E}">
      <dsp:nvSpPr>
        <dsp:cNvPr id="0" name=""/>
        <dsp:cNvSpPr/>
      </dsp:nvSpPr>
      <dsp:spPr>
        <a:xfrm>
          <a:off x="0" y="3875698"/>
          <a:ext cx="2196464" cy="1317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b="1" kern="1200" dirty="0"/>
            <a:t>7.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/>
            <a:t> </a:t>
          </a:r>
          <a:r>
            <a:rPr lang="fi-FI" sz="1600" kern="1200" dirty="0"/>
            <a:t>Monipaikkaisuus ja paikkariippumatto-</a:t>
          </a:r>
          <a:r>
            <a:rPr lang="fi-FI" sz="1600" kern="1200" dirty="0" err="1"/>
            <a:t>muus</a:t>
          </a:r>
          <a:endParaRPr lang="fi-FI" sz="16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500" kern="1200" dirty="0"/>
        </a:p>
      </dsp:txBody>
      <dsp:txXfrm>
        <a:off x="0" y="3875698"/>
        <a:ext cx="2196464" cy="1317878"/>
      </dsp:txXfrm>
    </dsp:sp>
    <dsp:sp modelId="{36EC3A35-C185-45C7-9545-C984B34FBB97}">
      <dsp:nvSpPr>
        <dsp:cNvPr id="0" name=""/>
        <dsp:cNvSpPr/>
      </dsp:nvSpPr>
      <dsp:spPr>
        <a:xfrm>
          <a:off x="2416111" y="3875698"/>
          <a:ext cx="2196464" cy="1317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8.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Digitalisaatio</a:t>
          </a:r>
          <a:r>
            <a:rPr lang="fi-FI" sz="1600" kern="1200" dirty="0"/>
            <a:t>, </a:t>
          </a:r>
          <a:r>
            <a:rPr lang="fi-FI" sz="1600" kern="1200" dirty="0" err="1"/>
            <a:t>automatisaatio</a:t>
          </a:r>
          <a:r>
            <a:rPr lang="fi-FI" sz="1600" kern="1200" dirty="0"/>
            <a:t> ja </a:t>
          </a:r>
          <a:r>
            <a:rPr lang="fi-FI" sz="1600" kern="1200" dirty="0" err="1"/>
            <a:t>robotisaatio</a:t>
          </a:r>
          <a:endParaRPr lang="fi-FI" sz="1600" kern="1200" dirty="0"/>
        </a:p>
      </dsp:txBody>
      <dsp:txXfrm>
        <a:off x="2416111" y="3875698"/>
        <a:ext cx="2196464" cy="1317878"/>
      </dsp:txXfrm>
    </dsp:sp>
    <dsp:sp modelId="{4967C9DC-85AE-480D-B1BB-2AA94CCC28D7}">
      <dsp:nvSpPr>
        <dsp:cNvPr id="0" name=""/>
        <dsp:cNvSpPr/>
      </dsp:nvSpPr>
      <dsp:spPr>
        <a:xfrm>
          <a:off x="4832222" y="3875698"/>
          <a:ext cx="2196464" cy="1317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9.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Villit kortit</a:t>
          </a:r>
        </a:p>
      </dsp:txBody>
      <dsp:txXfrm>
        <a:off x="4832222" y="3875698"/>
        <a:ext cx="2196464" cy="1317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0BDD-402E-4CC2-AF3F-1C732060F12D}">
      <dsp:nvSpPr>
        <dsp:cNvPr id="0" name=""/>
        <dsp:cNvSpPr/>
      </dsp:nvSpPr>
      <dsp:spPr>
        <a:xfrm>
          <a:off x="3253897" y="2847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/>
            <a:t>1.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/>
            <a:t>SYNTYVYYS ALENEE</a:t>
          </a:r>
        </a:p>
      </dsp:txBody>
      <dsp:txXfrm>
        <a:off x="3469966" y="218916"/>
        <a:ext cx="1043273" cy="1043273"/>
      </dsp:txXfrm>
    </dsp:sp>
    <dsp:sp modelId="{4D459A63-038C-4263-9DBB-C0A1ECA63BB6}">
      <dsp:nvSpPr>
        <dsp:cNvPr id="0" name=""/>
        <dsp:cNvSpPr/>
      </dsp:nvSpPr>
      <dsp:spPr>
        <a:xfrm rot="1508190">
          <a:off x="4788203" y="957324"/>
          <a:ext cx="392032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>
        <a:off x="4793772" y="1031935"/>
        <a:ext cx="274422" cy="298771"/>
      </dsp:txXfrm>
    </dsp:sp>
    <dsp:sp modelId="{11A38A9E-23EF-4EA5-BC2B-89221A2C2BB2}">
      <dsp:nvSpPr>
        <dsp:cNvPr id="0" name=""/>
        <dsp:cNvSpPr/>
      </dsp:nvSpPr>
      <dsp:spPr>
        <a:xfrm>
          <a:off x="5259219" y="943767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/>
            <a:t>2.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/>
            <a:t>IÄKKÄIDEN MÄÄRÄ KASVAA</a:t>
          </a:r>
        </a:p>
      </dsp:txBody>
      <dsp:txXfrm>
        <a:off x="5475288" y="1159836"/>
        <a:ext cx="1043273" cy="1043273"/>
      </dsp:txXfrm>
    </dsp:sp>
    <dsp:sp modelId="{F0D78FD8-0205-4D00-A34E-A2C6689BB068}">
      <dsp:nvSpPr>
        <dsp:cNvPr id="0" name=""/>
        <dsp:cNvSpPr/>
      </dsp:nvSpPr>
      <dsp:spPr>
        <a:xfrm rot="4650431">
          <a:off x="6035393" y="2510966"/>
          <a:ext cx="400960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>
        <a:off x="6082527" y="2551836"/>
        <a:ext cx="280672" cy="298771"/>
      </dsp:txXfrm>
    </dsp:sp>
    <dsp:sp modelId="{D452C407-C32B-4801-AD2E-2CAC531626CD}">
      <dsp:nvSpPr>
        <dsp:cNvPr id="0" name=""/>
        <dsp:cNvSpPr/>
      </dsp:nvSpPr>
      <dsp:spPr>
        <a:xfrm>
          <a:off x="5742026" y="3122863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/>
            <a:t>3.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/>
            <a:t>TYÖIKÄISEN VÄESTÖN MÄÄRÄ VÄHENEE</a:t>
          </a:r>
        </a:p>
      </dsp:txBody>
      <dsp:txXfrm>
        <a:off x="5958095" y="3338932"/>
        <a:ext cx="1043273" cy="1043273"/>
      </dsp:txXfrm>
    </dsp:sp>
    <dsp:sp modelId="{E69F68CE-687F-4BB6-BA6F-47D2275821EB}">
      <dsp:nvSpPr>
        <dsp:cNvPr id="0" name=""/>
        <dsp:cNvSpPr/>
      </dsp:nvSpPr>
      <dsp:spPr>
        <a:xfrm rot="7714286">
          <a:off x="5600345" y="4468663"/>
          <a:ext cx="391792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 rot="10800000">
        <a:off x="5695756" y="4522306"/>
        <a:ext cx="274254" cy="298771"/>
      </dsp:txXfrm>
    </dsp:sp>
    <dsp:sp modelId="{32F4CA3B-6697-4C09-8279-EBEB99474990}">
      <dsp:nvSpPr>
        <dsp:cNvPr id="0" name=""/>
        <dsp:cNvSpPr/>
      </dsp:nvSpPr>
      <dsp:spPr>
        <a:xfrm>
          <a:off x="4361218" y="4854341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/>
            <a:t>4.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/>
            <a:t>VÄESTÖ- JA IKÄRAKENNE VINOUTUU</a:t>
          </a:r>
        </a:p>
      </dsp:txBody>
      <dsp:txXfrm>
        <a:off x="4577287" y="5070410"/>
        <a:ext cx="1043273" cy="1043273"/>
      </dsp:txXfrm>
    </dsp:sp>
    <dsp:sp modelId="{C7D6614A-9A11-48E2-883D-18D661AEE73F}">
      <dsp:nvSpPr>
        <dsp:cNvPr id="0" name=""/>
        <dsp:cNvSpPr/>
      </dsp:nvSpPr>
      <dsp:spPr>
        <a:xfrm rot="10800000">
          <a:off x="3806795" y="5343071"/>
          <a:ext cx="391792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 rot="10800000">
        <a:off x="3924333" y="5442661"/>
        <a:ext cx="274254" cy="298771"/>
      </dsp:txXfrm>
    </dsp:sp>
    <dsp:sp modelId="{A0D16FF6-DA62-48DC-8A37-7CFCB89D4D99}">
      <dsp:nvSpPr>
        <dsp:cNvPr id="0" name=""/>
        <dsp:cNvSpPr/>
      </dsp:nvSpPr>
      <dsp:spPr>
        <a:xfrm>
          <a:off x="2146575" y="4854341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/>
            <a:t>5.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b="1" kern="1200" dirty="0"/>
            <a:t>MAAHAN-MUUTTO EI RIITÄ TASAPAI-NOTTAMAAN KEHITYSTÄ</a:t>
          </a:r>
        </a:p>
      </dsp:txBody>
      <dsp:txXfrm>
        <a:off x="2362644" y="5070410"/>
        <a:ext cx="1043273" cy="1043273"/>
      </dsp:txXfrm>
    </dsp:sp>
    <dsp:sp modelId="{8FAC8DE0-5C64-471D-8F70-52FAC16BEF2A}">
      <dsp:nvSpPr>
        <dsp:cNvPr id="0" name=""/>
        <dsp:cNvSpPr/>
      </dsp:nvSpPr>
      <dsp:spPr>
        <a:xfrm rot="13885714">
          <a:off x="2004894" y="4486001"/>
          <a:ext cx="391792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 rot="10800000">
        <a:off x="2100305" y="4631538"/>
        <a:ext cx="274254" cy="298771"/>
      </dsp:txXfrm>
    </dsp:sp>
    <dsp:sp modelId="{55C8E3BC-97F8-47A2-A474-EE049AFDAC01}">
      <dsp:nvSpPr>
        <dsp:cNvPr id="0" name=""/>
        <dsp:cNvSpPr/>
      </dsp:nvSpPr>
      <dsp:spPr>
        <a:xfrm>
          <a:off x="765767" y="3122863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6.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/>
            <a:t>IKÄSIDON-NAISET MENOT KASVAVAT</a:t>
          </a:r>
        </a:p>
      </dsp:txBody>
      <dsp:txXfrm>
        <a:off x="981836" y="3338932"/>
        <a:ext cx="1043273" cy="1043273"/>
      </dsp:txXfrm>
    </dsp:sp>
    <dsp:sp modelId="{2B76E885-E07A-42C2-95B7-D085C12F4753}">
      <dsp:nvSpPr>
        <dsp:cNvPr id="0" name=""/>
        <dsp:cNvSpPr/>
      </dsp:nvSpPr>
      <dsp:spPr>
        <a:xfrm rot="16971429">
          <a:off x="1551511" y="2542845"/>
          <a:ext cx="391792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>
        <a:off x="1597203" y="2699731"/>
        <a:ext cx="274254" cy="298771"/>
      </dsp:txXfrm>
    </dsp:sp>
    <dsp:sp modelId="{E4DF62BB-7FFD-474B-B618-0CA06484BC00}">
      <dsp:nvSpPr>
        <dsp:cNvPr id="0" name=""/>
        <dsp:cNvSpPr/>
      </dsp:nvSpPr>
      <dsp:spPr>
        <a:xfrm>
          <a:off x="1258572" y="963745"/>
          <a:ext cx="1475411" cy="1475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/>
            <a:t>7.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/>
            <a:t>KRIISIYTY-MINEN</a:t>
          </a:r>
        </a:p>
      </dsp:txBody>
      <dsp:txXfrm>
        <a:off x="1474641" y="1179814"/>
        <a:ext cx="1043273" cy="1043273"/>
      </dsp:txXfrm>
    </dsp:sp>
    <dsp:sp modelId="{5163600A-B493-4610-BAEE-B07E69C2880A}">
      <dsp:nvSpPr>
        <dsp:cNvPr id="0" name=""/>
        <dsp:cNvSpPr/>
      </dsp:nvSpPr>
      <dsp:spPr>
        <a:xfrm rot="20057143">
          <a:off x="2788053" y="976837"/>
          <a:ext cx="391792" cy="4979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2100" kern="1200" dirty="0"/>
        </a:p>
      </dsp:txBody>
      <dsp:txXfrm>
        <a:off x="2793873" y="1101926"/>
        <a:ext cx="274254" cy="298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0.55225</cdr:x>
      <cdr:y>0.04486</cdr:y>
    </cdr:from>
    <cdr:to>
      <cdr:x>0.55225</cdr:x>
      <cdr:y>0.97081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3108BE23-B003-4D4C-A730-A7182F358999}"/>
            </a:ext>
          </a:extLst>
        </cdr:cNvPr>
        <cdr:cNvCxnSpPr/>
      </cdr:nvCxnSpPr>
      <cdr:spPr>
        <a:xfrm xmlns:a="http://schemas.openxmlformats.org/drawingml/2006/main">
          <a:off x="6376978" y="245398"/>
          <a:ext cx="0" cy="5065159"/>
        </a:xfrm>
        <a:prstGeom xmlns:a="http://schemas.openxmlformats.org/drawingml/2006/main" prst="line">
          <a:avLst/>
        </a:prstGeom>
        <a:ln xmlns:a="http://schemas.openxmlformats.org/drawingml/2006/main" w="19050"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6449F-16AD-4F34-BC52-B19CA016B68C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752DF-B568-49BB-9206-FF94E7E2E3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9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90D07-6368-AD4F-9235-820AA2734C6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44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90D07-6368-AD4F-9235-820AA2734C6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8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90D07-6368-AD4F-9235-820AA2734C60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05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8.png"/><Relationship Id="rId7" Type="http://schemas.openxmlformats.org/officeDocument/2006/relationships/image" Target="../media/image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9.svg"/><Relationship Id="rId9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8.png"/><Relationship Id="rId7" Type="http://schemas.openxmlformats.org/officeDocument/2006/relationships/image" Target="../media/image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9.svg"/><Relationship Id="rId9" Type="http://schemas.openxmlformats.org/officeDocument/2006/relationships/image" Target="../media/image11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4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9446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2"/>
            <a:ext cx="9144000" cy="562373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191" indent="0" algn="ctr">
              <a:buNone/>
              <a:defRPr sz="2000"/>
            </a:lvl2pPr>
            <a:lvl3pPr marL="914381" indent="0" algn="ctr">
              <a:buNone/>
              <a:defRPr sz="1800"/>
            </a:lvl3pPr>
            <a:lvl4pPr marL="1371572" indent="0" algn="ctr">
              <a:buNone/>
              <a:defRPr sz="1600"/>
            </a:lvl4pPr>
            <a:lvl5pPr marL="1828762" indent="0" algn="ctr">
              <a:buNone/>
              <a:defRPr sz="1600"/>
            </a:lvl5pPr>
            <a:lvl6pPr marL="2285954" indent="0" algn="ctr">
              <a:buNone/>
              <a:defRPr sz="1600"/>
            </a:lvl6pPr>
            <a:lvl7pPr marL="2743143" indent="0" algn="ctr">
              <a:buNone/>
              <a:defRPr sz="1600"/>
            </a:lvl7pPr>
            <a:lvl8pPr marL="3200335" indent="0" algn="ctr">
              <a:buNone/>
              <a:defRPr sz="1600"/>
            </a:lvl8pPr>
            <a:lvl9pPr marL="3657526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548680"/>
            <a:ext cx="864096" cy="84427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926" y="5877272"/>
            <a:ext cx="3095847" cy="2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312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8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0045127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8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90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10275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18254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8"/>
            <a:ext cx="12192000" cy="2891047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70" y="6016938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1" y="6009870"/>
            <a:ext cx="1173059" cy="291131"/>
            <a:chOff x="4769692" y="6200278"/>
            <a:chExt cx="1173058" cy="291131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7" y="6012445"/>
            <a:ext cx="3024339" cy="285974"/>
            <a:chOff x="8741346" y="6250268"/>
            <a:chExt cx="3024338" cy="285974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1" y="6001529"/>
            <a:ext cx="863067" cy="307777"/>
            <a:chOff x="3314011" y="6141569"/>
            <a:chExt cx="863067" cy="307778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59922" y="6141569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351" dirty="0"/>
          </a:p>
        </p:txBody>
      </p:sp>
    </p:spTree>
    <p:extLst>
      <p:ext uri="{BB962C8B-B14F-4D97-AF65-F5344CB8AC3E}">
        <p14:creationId xmlns:p14="http://schemas.microsoft.com/office/powerpoint/2010/main" val="31978650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7"/>
            <a:ext cx="12192000" cy="1569235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3763373"/>
            <a:ext cx="12192000" cy="16818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351" dirty="0"/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3854070" y="6016938"/>
            <a:ext cx="1315295" cy="276999"/>
            <a:chOff x="6808003" y="6195797"/>
            <a:chExt cx="1315295" cy="276999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5838371" y="6009870"/>
            <a:ext cx="1173059" cy="291131"/>
            <a:chOff x="4769692" y="6200278"/>
            <a:chExt cx="1173058" cy="291131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7680177" y="6012445"/>
            <a:ext cx="3024339" cy="285974"/>
            <a:chOff x="8741346" y="6250268"/>
            <a:chExt cx="3024338" cy="285974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2352551" y="6001529"/>
            <a:ext cx="863067" cy="307777"/>
            <a:chOff x="3314011" y="6141569"/>
            <a:chExt cx="863067" cy="307778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59922" y="6141569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696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8286A78-A34A-3D4C-8BEF-92437CC0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1A62-A12A-5847-95BC-2097703333B9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5768117-6040-CD40-9180-F6BB2ECA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3E5628-829E-454F-A802-4458F043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1812-5326-0541-B13A-591047EB3B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015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31663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91" indent="0" algn="ctr">
              <a:buNone/>
              <a:defRPr sz="2000"/>
            </a:lvl2pPr>
            <a:lvl3pPr marL="914381" indent="0" algn="ctr">
              <a:buNone/>
              <a:defRPr sz="1800"/>
            </a:lvl3pPr>
            <a:lvl4pPr marL="1371572" indent="0" algn="ctr">
              <a:buNone/>
              <a:defRPr sz="1600"/>
            </a:lvl4pPr>
            <a:lvl5pPr marL="1828762" indent="0" algn="ctr">
              <a:buNone/>
              <a:defRPr sz="1600"/>
            </a:lvl5pPr>
            <a:lvl6pPr marL="2285954" indent="0" algn="ctr">
              <a:buNone/>
              <a:defRPr sz="1600"/>
            </a:lvl6pPr>
            <a:lvl7pPr marL="2743143" indent="0" algn="ctr">
              <a:buNone/>
              <a:defRPr sz="1600"/>
            </a:lvl7pPr>
            <a:lvl8pPr marL="3200335" indent="0" algn="ctr">
              <a:buNone/>
              <a:defRPr sz="1600"/>
            </a:lvl8pPr>
            <a:lvl9pPr marL="3657526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5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29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8555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0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402870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0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90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0936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0799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8"/>
            <a:ext cx="12192000" cy="2891047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70" y="6016939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1" y="6009873"/>
            <a:ext cx="1173059" cy="291131"/>
            <a:chOff x="4769692" y="6200278"/>
            <a:chExt cx="1173058" cy="291131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7" y="6012451"/>
            <a:ext cx="3024339" cy="285974"/>
            <a:chOff x="8741346" y="6250268"/>
            <a:chExt cx="3024338" cy="285974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3" y="6001527"/>
            <a:ext cx="863067" cy="307777"/>
            <a:chOff x="3314011" y="6141570"/>
            <a:chExt cx="863067" cy="307778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59922" y="6141570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4026910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7"/>
            <a:ext cx="12192000" cy="1569235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3763373"/>
            <a:ext cx="12192000" cy="16818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3854070" y="6016939"/>
            <a:ext cx="1315295" cy="276999"/>
            <a:chOff x="6808003" y="6195797"/>
            <a:chExt cx="1315295" cy="276999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5838371" y="6009873"/>
            <a:ext cx="1173059" cy="291131"/>
            <a:chOff x="4769692" y="6200278"/>
            <a:chExt cx="1173058" cy="291131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7680177" y="6012451"/>
            <a:ext cx="3024339" cy="285974"/>
            <a:chOff x="8741346" y="6250268"/>
            <a:chExt cx="3024338" cy="285974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2352553" y="6001527"/>
            <a:ext cx="863067" cy="307777"/>
            <a:chOff x="3314011" y="6141570"/>
            <a:chExt cx="863067" cy="307778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59922" y="6141570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9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4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9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8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9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6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2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8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3232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827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387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885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7288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1712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2481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549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77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9372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110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20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3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2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9" y="195792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9" y="4034252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2782835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1636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9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2"/>
            <a:ext cx="9144000" cy="562373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8" indent="0" algn="ctr">
              <a:buNone/>
              <a:defRPr sz="1600"/>
            </a:lvl4pPr>
            <a:lvl5pPr marL="1828717" indent="0" algn="ctr">
              <a:buNone/>
              <a:defRPr sz="1600"/>
            </a:lvl5pPr>
            <a:lvl6pPr marL="2285898" indent="0" algn="ctr">
              <a:buNone/>
              <a:defRPr sz="1600"/>
            </a:lvl6pPr>
            <a:lvl7pPr marL="2743074" indent="0" algn="ctr">
              <a:buNone/>
              <a:defRPr sz="1600"/>
            </a:lvl7pPr>
            <a:lvl8pPr marL="3200255" indent="0" algn="ctr">
              <a:buNone/>
              <a:defRPr sz="1600"/>
            </a:lvl8pPr>
            <a:lvl9pPr marL="3657435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548682"/>
            <a:ext cx="864096" cy="84427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927" y="5877272"/>
            <a:ext cx="3095847" cy="2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6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31663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8" indent="0" algn="ctr">
              <a:buNone/>
              <a:defRPr sz="1600"/>
            </a:lvl4pPr>
            <a:lvl5pPr marL="1828717" indent="0" algn="ctr">
              <a:buNone/>
              <a:defRPr sz="1600"/>
            </a:lvl5pPr>
            <a:lvl6pPr marL="2285898" indent="0" algn="ctr">
              <a:buNone/>
              <a:defRPr sz="1600"/>
            </a:lvl6pPr>
            <a:lvl7pPr marL="2743074" indent="0" algn="ctr">
              <a:buNone/>
              <a:defRPr sz="1600"/>
            </a:lvl7pPr>
            <a:lvl8pPr marL="3200255" indent="0" algn="ctr">
              <a:buNone/>
              <a:defRPr sz="1600"/>
            </a:lvl8pPr>
            <a:lvl9pPr marL="3657435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4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4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33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78726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1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90558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1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91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65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2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960002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724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9"/>
            <a:ext cx="12192000" cy="2891047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71" y="6016943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2" y="6009864"/>
            <a:ext cx="1173059" cy="475797"/>
            <a:chOff x="4769692" y="6200278"/>
            <a:chExt cx="1173058" cy="475798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7" y="6012459"/>
            <a:ext cx="3024339" cy="437683"/>
            <a:chOff x="8741346" y="6250268"/>
            <a:chExt cx="3024338" cy="437683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8" y="6001514"/>
            <a:ext cx="894487" cy="307777"/>
            <a:chOff x="3314011" y="6141570"/>
            <a:chExt cx="894486" cy="307779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28505" y="6141570"/>
              <a:ext cx="679992" cy="30777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875806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7"/>
            <a:ext cx="12192000" cy="1569235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3763373"/>
            <a:ext cx="12192000" cy="16818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3854071" y="6016943"/>
            <a:ext cx="1315295" cy="276999"/>
            <a:chOff x="6808003" y="6195797"/>
            <a:chExt cx="1315295" cy="276999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5838372" y="6009864"/>
            <a:ext cx="1173059" cy="475797"/>
            <a:chOff x="4769692" y="6200278"/>
            <a:chExt cx="1173058" cy="475798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7680177" y="6012459"/>
            <a:ext cx="3024339" cy="437683"/>
            <a:chOff x="8741346" y="6250268"/>
            <a:chExt cx="3024338" cy="437683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2352558" y="6001514"/>
            <a:ext cx="894487" cy="307777"/>
            <a:chOff x="3314011" y="6141570"/>
            <a:chExt cx="894486" cy="307779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28505" y="6141570"/>
              <a:ext cx="679992" cy="30777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854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">
  <p:cSld name="Lopetusdia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89724" y="4241596"/>
            <a:ext cx="330200" cy="26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724" y="4106128"/>
            <a:ext cx="1778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2645" y="4139996"/>
            <a:ext cx="364067" cy="29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8057" y="4131528"/>
            <a:ext cx="313267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/>
          <p:nvPr/>
        </p:nvSpPr>
        <p:spPr>
          <a:xfrm>
            <a:off x="2738544" y="4504062"/>
            <a:ext cx="1432560" cy="29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MDI.FI</a:t>
            </a:r>
            <a:endParaRPr sz="1351"/>
          </a:p>
        </p:txBody>
      </p:sp>
      <p:sp>
        <p:nvSpPr>
          <p:cNvPr id="24" name="Shape 24"/>
          <p:cNvSpPr txBox="1"/>
          <p:nvPr/>
        </p:nvSpPr>
        <p:spPr>
          <a:xfrm>
            <a:off x="4313344" y="4504062"/>
            <a:ext cx="1432560" cy="29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/MDIFRIENDS</a:t>
            </a:r>
            <a:endParaRPr sz="1351"/>
          </a:p>
        </p:txBody>
      </p:sp>
      <p:sp>
        <p:nvSpPr>
          <p:cNvPr id="25" name="Shape 25"/>
          <p:cNvSpPr txBox="1"/>
          <p:nvPr/>
        </p:nvSpPr>
        <p:spPr>
          <a:xfrm>
            <a:off x="5798397" y="4504062"/>
            <a:ext cx="1432560" cy="29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@MDIFRIENDS</a:t>
            </a:r>
            <a:endParaRPr sz="1351"/>
          </a:p>
        </p:txBody>
      </p:sp>
      <p:sp>
        <p:nvSpPr>
          <p:cNvPr id="26" name="Shape 26"/>
          <p:cNvSpPr txBox="1"/>
          <p:nvPr/>
        </p:nvSpPr>
        <p:spPr>
          <a:xfrm>
            <a:off x="7282816" y="4504063"/>
            <a:ext cx="2063749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ALUEKEHITTÄMISEN KONSULTTITOIMISTO MDI</a:t>
            </a:r>
            <a:endParaRPr sz="1351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61935" y="2039708"/>
            <a:ext cx="3268133" cy="1286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72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" preserve="1">
  <p:cSld name="1_Lopetusdia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42" y="5794857"/>
            <a:ext cx="903956" cy="66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19CCF7-A6A6-5E46-85A0-AF93CEAA1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96348" y="2981293"/>
            <a:ext cx="4014075" cy="94227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78AAFCC-695D-644E-A8ED-A74DFD5D95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918" y="980728"/>
            <a:ext cx="862167" cy="842392"/>
          </a:xfrm>
          <a:prstGeom prst="rect">
            <a:avLst/>
          </a:prstGeom>
        </p:spPr>
      </p:pic>
      <p:grpSp>
        <p:nvGrpSpPr>
          <p:cNvPr id="13" name="Ryhmitä 17">
            <a:extLst>
              <a:ext uri="{FF2B5EF4-FFF2-40B4-BE49-F238E27FC236}">
                <a16:creationId xmlns:a16="http://schemas.microsoft.com/office/drawing/2014/main" id="{91A19FE1-FEFF-BE4E-806B-3EBE6BFD6817}"/>
              </a:ext>
            </a:extLst>
          </p:cNvPr>
          <p:cNvGrpSpPr/>
          <p:nvPr userDrawn="1"/>
        </p:nvGrpSpPr>
        <p:grpSpPr>
          <a:xfrm>
            <a:off x="4184317" y="6016943"/>
            <a:ext cx="1315295" cy="276999"/>
            <a:chOff x="6808003" y="6195797"/>
            <a:chExt cx="1315295" cy="276999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D29E3B1-B07D-AF4B-97A9-0A66A588E179}"/>
                </a:ext>
              </a:extLst>
            </p:cNvPr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00F55333-C48A-A643-8BAC-D0E776AD5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16" name="Ryhmitä 22">
            <a:extLst>
              <a:ext uri="{FF2B5EF4-FFF2-40B4-BE49-F238E27FC236}">
                <a16:creationId xmlns:a16="http://schemas.microsoft.com/office/drawing/2014/main" id="{50DADE9C-9FFB-D844-8855-19F7A499313D}"/>
              </a:ext>
            </a:extLst>
          </p:cNvPr>
          <p:cNvGrpSpPr/>
          <p:nvPr userDrawn="1"/>
        </p:nvGrpSpPr>
        <p:grpSpPr>
          <a:xfrm>
            <a:off x="6168617" y="6009876"/>
            <a:ext cx="1337385" cy="291131"/>
            <a:chOff x="4769692" y="6200278"/>
            <a:chExt cx="1337384" cy="291131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7B0388D6-5629-FE44-B7AF-38DE8E3E05D0}"/>
                </a:ext>
              </a:extLst>
            </p:cNvPr>
            <p:cNvSpPr/>
            <p:nvPr userDrawn="1"/>
          </p:nvSpPr>
          <p:spPr>
            <a:xfrm>
              <a:off x="5017486" y="6214410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5ECDAD5E-F9D0-544B-B215-E140A2CE6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28" name="Ryhmitä 35">
            <a:extLst>
              <a:ext uri="{FF2B5EF4-FFF2-40B4-BE49-F238E27FC236}">
                <a16:creationId xmlns:a16="http://schemas.microsoft.com/office/drawing/2014/main" id="{C5DB099F-AEBC-8749-AD21-04F546D6CFDD}"/>
              </a:ext>
            </a:extLst>
          </p:cNvPr>
          <p:cNvGrpSpPr/>
          <p:nvPr userDrawn="1"/>
        </p:nvGrpSpPr>
        <p:grpSpPr>
          <a:xfrm>
            <a:off x="8010423" y="6012459"/>
            <a:ext cx="3434611" cy="283794"/>
            <a:chOff x="8741346" y="6250268"/>
            <a:chExt cx="3434610" cy="283794"/>
          </a:xfrm>
        </p:grpSpPr>
        <p:sp>
          <p:nvSpPr>
            <p:cNvPr id="29" name="Suorakulmio 28">
              <a:extLst>
                <a:ext uri="{FF2B5EF4-FFF2-40B4-BE49-F238E27FC236}">
                  <a16:creationId xmlns:a16="http://schemas.microsoft.com/office/drawing/2014/main" id="{3AD624D7-6F82-4F4F-B316-9927FD234198}"/>
                </a:ext>
              </a:extLst>
            </p:cNvPr>
            <p:cNvSpPr/>
            <p:nvPr/>
          </p:nvSpPr>
          <p:spPr>
            <a:xfrm>
              <a:off x="8987193" y="6287841"/>
              <a:ext cx="318876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0" name="Kuva 29">
              <a:extLst>
                <a:ext uri="{FF2B5EF4-FFF2-40B4-BE49-F238E27FC236}">
                  <a16:creationId xmlns:a16="http://schemas.microsoft.com/office/drawing/2014/main" id="{719DECE1-2B47-7F42-A717-9EC1A5CB1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1" name="Ryhmitä 38">
            <a:extLst>
              <a:ext uri="{FF2B5EF4-FFF2-40B4-BE49-F238E27FC236}">
                <a16:creationId xmlns:a16="http://schemas.microsoft.com/office/drawing/2014/main" id="{BAB8F643-C41B-1543-BF0C-078A421ED863}"/>
              </a:ext>
            </a:extLst>
          </p:cNvPr>
          <p:cNvGrpSpPr/>
          <p:nvPr userDrawn="1"/>
        </p:nvGrpSpPr>
        <p:grpSpPr>
          <a:xfrm>
            <a:off x="2682803" y="6001514"/>
            <a:ext cx="894487" cy="307777"/>
            <a:chOff x="3314011" y="6141570"/>
            <a:chExt cx="894486" cy="307779"/>
          </a:xfrm>
        </p:grpSpPr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A3634292-C51F-8644-BA42-E66CC47E1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33" name="Suorakulmio 32">
              <a:extLst>
                <a:ext uri="{FF2B5EF4-FFF2-40B4-BE49-F238E27FC236}">
                  <a16:creationId xmlns:a16="http://schemas.microsoft.com/office/drawing/2014/main" id="{C95FF208-9A30-6147-A501-352EBD45FC49}"/>
                </a:ext>
              </a:extLst>
            </p:cNvPr>
            <p:cNvSpPr/>
            <p:nvPr userDrawn="1"/>
          </p:nvSpPr>
          <p:spPr>
            <a:xfrm>
              <a:off x="3528505" y="6141570"/>
              <a:ext cx="679992" cy="30777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653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2"/>
            <a:ext cx="9144000" cy="562373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8" indent="0" algn="ctr">
              <a:buNone/>
              <a:defRPr sz="1600"/>
            </a:lvl4pPr>
            <a:lvl5pPr marL="1828717" indent="0" algn="ctr">
              <a:buNone/>
              <a:defRPr sz="1600"/>
            </a:lvl5pPr>
            <a:lvl6pPr marL="2285898" indent="0" algn="ctr">
              <a:buNone/>
              <a:defRPr sz="1600"/>
            </a:lvl6pPr>
            <a:lvl7pPr marL="2743074" indent="0" algn="ctr">
              <a:buNone/>
              <a:defRPr sz="1600"/>
            </a:lvl7pPr>
            <a:lvl8pPr marL="3200255" indent="0" algn="ctr">
              <a:buNone/>
              <a:defRPr sz="1600"/>
            </a:lvl8pPr>
            <a:lvl9pPr marL="3657435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48682"/>
            <a:ext cx="864096" cy="84427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27" y="5877272"/>
            <a:ext cx="3095847" cy="2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60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31663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8" indent="0" algn="ctr">
              <a:buNone/>
              <a:defRPr sz="1600"/>
            </a:lvl4pPr>
            <a:lvl5pPr marL="1828717" indent="0" algn="ctr">
              <a:buNone/>
              <a:defRPr sz="1600"/>
            </a:lvl5pPr>
            <a:lvl6pPr marL="2285898" indent="0" algn="ctr">
              <a:buNone/>
              <a:defRPr sz="1600"/>
            </a:lvl6pPr>
            <a:lvl7pPr marL="2743074" indent="0" algn="ctr">
              <a:buNone/>
              <a:defRPr sz="1600"/>
            </a:lvl7pPr>
            <a:lvl8pPr marL="3200255" indent="0" algn="ctr">
              <a:buNone/>
              <a:defRPr sz="1600"/>
            </a:lvl8pPr>
            <a:lvl9pPr marL="3657435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25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34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74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11339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1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21172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2" y="1951569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2" y="1951569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9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2" y="2865969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5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57599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1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91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6402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085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9"/>
            <a:ext cx="12192000" cy="2891047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71" y="6016943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2" y="6009877"/>
            <a:ext cx="1173059" cy="291131"/>
            <a:chOff x="4769692" y="6200278"/>
            <a:chExt cx="1173058" cy="291131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7" y="6012456"/>
            <a:ext cx="3024339" cy="285974"/>
            <a:chOff x="8741346" y="6250268"/>
            <a:chExt cx="3024338" cy="285974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3" y="6001514"/>
            <a:ext cx="863068" cy="307777"/>
            <a:chOff x="3314011" y="6141570"/>
            <a:chExt cx="863068" cy="307779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59923" y="6141570"/>
              <a:ext cx="617156" cy="30777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948321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7"/>
            <a:ext cx="12192000" cy="1569235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3763373"/>
            <a:ext cx="12192000" cy="16818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3854071" y="6016943"/>
            <a:ext cx="1315295" cy="276999"/>
            <a:chOff x="6808003" y="6195797"/>
            <a:chExt cx="1315295" cy="276999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5838372" y="6009877"/>
            <a:ext cx="1173059" cy="291131"/>
            <a:chOff x="4769692" y="6200278"/>
            <a:chExt cx="1173058" cy="291131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7680177" y="6012456"/>
            <a:ext cx="3024339" cy="285974"/>
            <a:chOff x="8741346" y="6250268"/>
            <a:chExt cx="3024338" cy="285974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2352553" y="6001514"/>
            <a:ext cx="863068" cy="307777"/>
            <a:chOff x="3314011" y="6141570"/>
            <a:chExt cx="863068" cy="307779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59923" y="6141570"/>
              <a:ext cx="617156" cy="30777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351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2119-CD31-4D9E-AFEF-16879F4558F4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BA19-08FF-47B7-9914-72CE96BA3F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2575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3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43023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3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8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7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8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5" y="1637383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1" y="1637383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7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8517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18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2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1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8" y="1957918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8" y="403425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1783105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60001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6479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1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1" y="1951568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0" y="1951568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8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0" y="2865968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4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380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9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9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50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1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8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8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19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725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3041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1799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488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373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29288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9722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274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16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9922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1174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7811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4773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99407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2"/>
            <a:ext cx="9144000" cy="562373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191" indent="0" algn="ctr">
              <a:buNone/>
              <a:defRPr sz="2000"/>
            </a:lvl2pPr>
            <a:lvl3pPr marL="914381" indent="0" algn="ctr">
              <a:buNone/>
              <a:defRPr sz="1800"/>
            </a:lvl3pPr>
            <a:lvl4pPr marL="1371572" indent="0" algn="ctr">
              <a:buNone/>
              <a:defRPr sz="1600"/>
            </a:lvl4pPr>
            <a:lvl5pPr marL="1828762" indent="0" algn="ctr">
              <a:buNone/>
              <a:defRPr sz="1600"/>
            </a:lvl5pPr>
            <a:lvl6pPr marL="2285954" indent="0" algn="ctr">
              <a:buNone/>
              <a:defRPr sz="1600"/>
            </a:lvl6pPr>
            <a:lvl7pPr marL="2743143" indent="0" algn="ctr">
              <a:buNone/>
              <a:defRPr sz="1600"/>
            </a:lvl7pPr>
            <a:lvl8pPr marL="3200335" indent="0" algn="ctr">
              <a:buNone/>
              <a:defRPr sz="1600"/>
            </a:lvl8pPr>
            <a:lvl9pPr marL="3657526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548680"/>
            <a:ext cx="864096" cy="84427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926" y="5877272"/>
            <a:ext cx="3095847" cy="2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54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31663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91" indent="0" algn="ctr">
              <a:buNone/>
              <a:defRPr sz="2000"/>
            </a:lvl2pPr>
            <a:lvl3pPr marL="914381" indent="0" algn="ctr">
              <a:buNone/>
              <a:defRPr sz="1800"/>
            </a:lvl3pPr>
            <a:lvl4pPr marL="1371572" indent="0" algn="ctr">
              <a:buNone/>
              <a:defRPr sz="1600"/>
            </a:lvl4pPr>
            <a:lvl5pPr marL="1828762" indent="0" algn="ctr">
              <a:buNone/>
              <a:defRPr sz="1600"/>
            </a:lvl5pPr>
            <a:lvl6pPr marL="2285954" indent="0" algn="ctr">
              <a:buNone/>
              <a:defRPr sz="1600"/>
            </a:lvl6pPr>
            <a:lvl7pPr marL="2743143" indent="0" algn="ctr">
              <a:buNone/>
              <a:defRPr sz="1600"/>
            </a:lvl7pPr>
            <a:lvl8pPr marL="3200335" indent="0" algn="ctr">
              <a:buNone/>
              <a:defRPr sz="1600"/>
            </a:lvl8pPr>
            <a:lvl9pPr marL="3657526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74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42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6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257316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0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69745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6186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6186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90178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60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90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97037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8803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8"/>
            <a:ext cx="12192000" cy="2891047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70" y="6016939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1" y="6009873"/>
            <a:ext cx="1173059" cy="291131"/>
            <a:chOff x="4769692" y="6200278"/>
            <a:chExt cx="1173058" cy="291131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7" y="6012455"/>
            <a:ext cx="3024339" cy="283794"/>
            <a:chOff x="8741346" y="6250268"/>
            <a:chExt cx="3024338" cy="283794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3" y="6001527"/>
            <a:ext cx="863067" cy="307777"/>
            <a:chOff x="3314011" y="6141570"/>
            <a:chExt cx="863067" cy="307778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59922" y="6141570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41012423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7"/>
            <a:ext cx="12192000" cy="1569235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3763373"/>
            <a:ext cx="12192000" cy="16818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55" y="980728"/>
            <a:ext cx="1241892" cy="1213408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39" tIns="45719" rIns="91439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800" dirty="0"/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3854070" y="6016939"/>
            <a:ext cx="1315295" cy="276999"/>
            <a:chOff x="6808003" y="6195797"/>
            <a:chExt cx="1315295" cy="276999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5838371" y="6009873"/>
            <a:ext cx="1173059" cy="291131"/>
            <a:chOff x="4769692" y="6200278"/>
            <a:chExt cx="1173058" cy="291131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7680177" y="6012455"/>
            <a:ext cx="3024339" cy="283794"/>
            <a:chOff x="8741346" y="6250268"/>
            <a:chExt cx="3024338" cy="283794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2352553" y="6001527"/>
            <a:ext cx="863067" cy="307777"/>
            <a:chOff x="3314011" y="6141570"/>
            <a:chExt cx="863067" cy="307778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59922" y="6141570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8029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">
  <p:cSld name="Lopetusdia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89724" y="4241595"/>
            <a:ext cx="330200" cy="26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724" y="4106128"/>
            <a:ext cx="1778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2644" y="4139995"/>
            <a:ext cx="364067" cy="29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8057" y="4131528"/>
            <a:ext cx="313267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/>
          <p:nvPr/>
        </p:nvSpPr>
        <p:spPr>
          <a:xfrm>
            <a:off x="2738544" y="4504062"/>
            <a:ext cx="1432560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MDI.FI</a:t>
            </a:r>
            <a:endParaRPr/>
          </a:p>
        </p:txBody>
      </p:sp>
      <p:sp>
        <p:nvSpPr>
          <p:cNvPr id="24" name="Shape 24"/>
          <p:cNvSpPr txBox="1"/>
          <p:nvPr/>
        </p:nvSpPr>
        <p:spPr>
          <a:xfrm>
            <a:off x="4313344" y="4504062"/>
            <a:ext cx="1432560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/MDIFRIENDS</a:t>
            </a:r>
            <a:endParaRPr/>
          </a:p>
        </p:txBody>
      </p:sp>
      <p:sp>
        <p:nvSpPr>
          <p:cNvPr id="25" name="Shape 25"/>
          <p:cNvSpPr txBox="1"/>
          <p:nvPr/>
        </p:nvSpPr>
        <p:spPr>
          <a:xfrm>
            <a:off x="5798397" y="4504062"/>
            <a:ext cx="1432560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@MDIFRIENDS</a:t>
            </a:r>
            <a:endParaRPr/>
          </a:p>
        </p:txBody>
      </p:sp>
      <p:sp>
        <p:nvSpPr>
          <p:cNvPr id="26" name="Shape 26"/>
          <p:cNvSpPr txBox="1"/>
          <p:nvPr/>
        </p:nvSpPr>
        <p:spPr>
          <a:xfrm>
            <a:off x="7282816" y="4504062"/>
            <a:ext cx="2063749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33" b="0" i="0" u="none" strike="noStrike" cap="none">
                <a:solidFill>
                  <a:srgbClr val="939698"/>
                </a:solidFill>
                <a:latin typeface="Arial"/>
                <a:ea typeface="Arial"/>
                <a:cs typeface="Arial"/>
                <a:sym typeface="Arial"/>
              </a:rPr>
              <a:t>ALUEKEHITTÄMISEN KONSULTTITOIMISTO MDI</a:t>
            </a:r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61934" y="2039708"/>
            <a:ext cx="3268133" cy="1286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3050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" preserve="1">
  <p:cSld name="1_Lopetusdia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41" y="5794855"/>
            <a:ext cx="903956" cy="66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19CCF7-A6A6-5E46-85A0-AF93CEAA1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96347" y="2981292"/>
            <a:ext cx="4014075" cy="94227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78AAFCC-695D-644E-A8ED-A74DFD5D95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916" y="980728"/>
            <a:ext cx="862167" cy="842392"/>
          </a:xfrm>
          <a:prstGeom prst="rect">
            <a:avLst/>
          </a:prstGeom>
        </p:spPr>
      </p:pic>
      <p:grpSp>
        <p:nvGrpSpPr>
          <p:cNvPr id="13" name="Ryhmitä 17">
            <a:extLst>
              <a:ext uri="{FF2B5EF4-FFF2-40B4-BE49-F238E27FC236}">
                <a16:creationId xmlns:a16="http://schemas.microsoft.com/office/drawing/2014/main" id="{91A19FE1-FEFF-BE4E-806B-3EBE6BFD6817}"/>
              </a:ext>
            </a:extLst>
          </p:cNvPr>
          <p:cNvGrpSpPr/>
          <p:nvPr userDrawn="1"/>
        </p:nvGrpSpPr>
        <p:grpSpPr>
          <a:xfrm>
            <a:off x="4184315" y="6016939"/>
            <a:ext cx="1315295" cy="276999"/>
            <a:chOff x="6808003" y="6195797"/>
            <a:chExt cx="1315295" cy="276999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D29E3B1-B07D-AF4B-97A9-0A66A588E179}"/>
                </a:ext>
              </a:extLst>
            </p:cNvPr>
            <p:cNvSpPr/>
            <p:nvPr/>
          </p:nvSpPr>
          <p:spPr>
            <a:xfrm>
              <a:off x="7033708" y="6195797"/>
              <a:ext cx="108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00F55333-C48A-A643-8BAC-D0E776AD5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16" name="Ryhmitä 22">
            <a:extLst>
              <a:ext uri="{FF2B5EF4-FFF2-40B4-BE49-F238E27FC236}">
                <a16:creationId xmlns:a16="http://schemas.microsoft.com/office/drawing/2014/main" id="{50DADE9C-9FFB-D844-8855-19F7A499313D}"/>
              </a:ext>
            </a:extLst>
          </p:cNvPr>
          <p:cNvGrpSpPr/>
          <p:nvPr userDrawn="1"/>
        </p:nvGrpSpPr>
        <p:grpSpPr>
          <a:xfrm>
            <a:off x="6168616" y="6009873"/>
            <a:ext cx="1337385" cy="291131"/>
            <a:chOff x="4769692" y="6200278"/>
            <a:chExt cx="1337384" cy="291131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7B0388D6-5629-FE44-B7AF-38DE8E3E05D0}"/>
                </a:ext>
              </a:extLst>
            </p:cNvPr>
            <p:cNvSpPr/>
            <p:nvPr userDrawn="1"/>
          </p:nvSpPr>
          <p:spPr>
            <a:xfrm>
              <a:off x="5017487" y="6214410"/>
              <a:ext cx="10895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5ECDAD5E-F9D0-544B-B215-E140A2CE6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28" name="Ryhmitä 35">
            <a:extLst>
              <a:ext uri="{FF2B5EF4-FFF2-40B4-BE49-F238E27FC236}">
                <a16:creationId xmlns:a16="http://schemas.microsoft.com/office/drawing/2014/main" id="{C5DB099F-AEBC-8749-AD21-04F546D6CFDD}"/>
              </a:ext>
            </a:extLst>
          </p:cNvPr>
          <p:cNvGrpSpPr/>
          <p:nvPr userDrawn="1"/>
        </p:nvGrpSpPr>
        <p:grpSpPr>
          <a:xfrm>
            <a:off x="8010422" y="6012455"/>
            <a:ext cx="3434611" cy="283794"/>
            <a:chOff x="8741346" y="6250268"/>
            <a:chExt cx="3434610" cy="283794"/>
          </a:xfrm>
        </p:grpSpPr>
        <p:sp>
          <p:nvSpPr>
            <p:cNvPr id="29" name="Suorakulmio 28">
              <a:extLst>
                <a:ext uri="{FF2B5EF4-FFF2-40B4-BE49-F238E27FC236}">
                  <a16:creationId xmlns:a16="http://schemas.microsoft.com/office/drawing/2014/main" id="{3AD624D7-6F82-4F4F-B316-9927FD234198}"/>
                </a:ext>
              </a:extLst>
            </p:cNvPr>
            <p:cNvSpPr/>
            <p:nvPr/>
          </p:nvSpPr>
          <p:spPr>
            <a:xfrm>
              <a:off x="8987193" y="6287841"/>
              <a:ext cx="318876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0" name="Kuva 29">
              <a:extLst>
                <a:ext uri="{FF2B5EF4-FFF2-40B4-BE49-F238E27FC236}">
                  <a16:creationId xmlns:a16="http://schemas.microsoft.com/office/drawing/2014/main" id="{719DECE1-2B47-7F42-A717-9EC1A5CB1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1" name="Ryhmitä 38">
            <a:extLst>
              <a:ext uri="{FF2B5EF4-FFF2-40B4-BE49-F238E27FC236}">
                <a16:creationId xmlns:a16="http://schemas.microsoft.com/office/drawing/2014/main" id="{BAB8F643-C41B-1543-BF0C-078A421ED863}"/>
              </a:ext>
            </a:extLst>
          </p:cNvPr>
          <p:cNvGrpSpPr/>
          <p:nvPr userDrawn="1"/>
        </p:nvGrpSpPr>
        <p:grpSpPr>
          <a:xfrm>
            <a:off x="2682798" y="6001527"/>
            <a:ext cx="863067" cy="307777"/>
            <a:chOff x="3314011" y="6141570"/>
            <a:chExt cx="863067" cy="307778"/>
          </a:xfrm>
        </p:grpSpPr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A3634292-C51F-8644-BA42-E66CC47E1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33" name="Suorakulmio 32">
              <a:extLst>
                <a:ext uri="{FF2B5EF4-FFF2-40B4-BE49-F238E27FC236}">
                  <a16:creationId xmlns:a16="http://schemas.microsoft.com/office/drawing/2014/main" id="{C95FF208-9A30-6147-A501-352EBD45FC49}"/>
                </a:ext>
              </a:extLst>
            </p:cNvPr>
            <p:cNvSpPr/>
            <p:nvPr userDrawn="1"/>
          </p:nvSpPr>
          <p:spPr>
            <a:xfrm>
              <a:off x="3559922" y="6141570"/>
              <a:ext cx="617156" cy="30777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6626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4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036903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4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9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8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9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6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2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8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64607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20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3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2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9" y="195792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9" y="4034252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37585172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960002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555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D05E-5BCB-4018-9C2A-249CAF26E25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9E84-CB3C-4921-927D-5C611D1B31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6065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2" y="1951569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2" y="1951569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9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2" y="2865969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5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90315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9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9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5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7916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6186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6186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78093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24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562373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48680"/>
            <a:ext cx="864096" cy="84427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26" y="5877272"/>
            <a:ext cx="3095847" cy="2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448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31663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2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77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6453337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983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7870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(null)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2.(null)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2.(null)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1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6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80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864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64" r:id="rId9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9F1BB8-D12E-49AA-9F68-6D499089B049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2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lvl1pPr algn="ctr" defTabSz="457178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78"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54"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32"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09" algn="ctr" defTabSz="457178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82" indent="-342882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13" indent="-285737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42" indent="-228589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20" indent="-228589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298" indent="-228589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9F1BB8-D12E-49AA-9F68-6D499089B049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88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lvl1pPr algn="ctr" defTabSz="457191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91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81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72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62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93" indent="-342893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36" indent="-285745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77" indent="-228596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67" indent="-228596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359" indent="-228596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548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0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9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1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2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2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4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3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5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4474C-4ACB-4387-9658-15FB9B0277A6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B47E-7D82-4F7F-9F87-A93F13E349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738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rgbClr val="898989"/>
                </a:solidFill>
                <a:latin typeface="Trebuchet MS" panose="020B0703020202090204" pitchFamily="34" charset="0"/>
              </a:defRPr>
            </a:lvl1pPr>
          </a:lstStyle>
          <a:p>
            <a:fld id="{BF9F1BB8-D12E-49AA-9F68-6D499089B04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682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lvl1pPr algn="ctr" defTabSz="457179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79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58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38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17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85" indent="-342885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17" indent="-285738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49" indent="-228590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27" indent="-228590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307" indent="-228590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485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6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4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6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8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7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8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4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5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5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9F1BB8-D12E-49AA-9F68-6D499089B049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948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457179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79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58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38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17" algn="ctr" defTabSz="45717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85" indent="-342885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17" indent="-285738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49" indent="-228590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27" indent="-228590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307" indent="-228590" algn="l" defTabSz="45717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485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6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4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6" indent="-228590" algn="l" defTabSz="4571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8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7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8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4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5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5" algn="l" defTabSz="457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0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79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962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8C8D5-C3B0-4F6B-BA4B-17255F45EA1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2BE-C1B3-4A4D-91BD-566C1887E6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464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rgbClr val="898989"/>
                </a:solidFill>
                <a:latin typeface="Trebuchet MS" panose="020B0703020202090204" pitchFamily="34" charset="0"/>
              </a:defRPr>
            </a:lvl1pPr>
          </a:lstStyle>
          <a:p>
            <a:fld id="{BF9F1BB8-D12E-49AA-9F68-6D499089B04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719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sldNum="0" hdr="0" ftr="0" dt="0"/>
  <p:txStyles>
    <p:titleStyle>
      <a:lvl1pPr algn="ctr" defTabSz="457191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91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81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72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62" algn="ctr" defTabSz="457191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93" indent="-342893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36" indent="-285745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77" indent="-228596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67" indent="-228596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359" indent="-228596" algn="l" defTabSz="4571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548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0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9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6" algn="l" defTabSz="45719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1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2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2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4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3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5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4571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1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6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80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922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jp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A0A2E3C6-6D86-4BA5-9503-DC5B23F74A12}"/>
              </a:ext>
            </a:extLst>
          </p:cNvPr>
          <p:cNvSpPr txBox="1">
            <a:spLocks/>
          </p:cNvSpPr>
          <p:nvPr/>
        </p:nvSpPr>
        <p:spPr>
          <a:xfrm>
            <a:off x="5523470" y="0"/>
            <a:ext cx="6668530" cy="61336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 anchorCtr="0"/>
          <a:lstStyle>
            <a:lvl1pPr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9E131C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191"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381"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572"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762" algn="ctr" defTabSz="457191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Heavy" panose="020B0503020202020204" pitchFamily="34" charset="0"/>
              <a:ea typeface="ＭＳ Ｐゴシック" pitchFamily="34" charset="-128"/>
              <a:cs typeface="+mj-cs"/>
            </a:endParaRP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Heavy" panose="020B0503020202020204" pitchFamily="34" charset="0"/>
              <a:ea typeface="ＭＳ Ｐゴシック" pitchFamily="34" charset="-128"/>
              <a:cs typeface="+mj-cs"/>
            </a:endParaRP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Heavy" panose="020B0503020202020204" pitchFamily="34" charset="0"/>
              <a:ea typeface="ＭＳ Ｐゴシック" pitchFamily="34" charset="-128"/>
              <a:cs typeface="+mj-cs"/>
            </a:endParaRP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Heavy" panose="020B0503020202020204" pitchFamily="34" charset="0"/>
                <a:ea typeface="ＭＳ Ｐゴシック" pitchFamily="34" charset="-128"/>
                <a:cs typeface="+mj-cs"/>
              </a:rPr>
              <a:t>ALUE- JA VÄESTÖNKEHITYKSEN TILANNEKUVA 2020-LUVUN VAIHTEESSA</a:t>
            </a: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sz="2400" dirty="0">
              <a:solidFill>
                <a:srgbClr val="000000">
                  <a:lumMod val="75000"/>
                  <a:lumOff val="25000"/>
                </a:srgbClr>
              </a:solidFill>
              <a:latin typeface="Avenir Next Heavy" panose="020B0503020202020204" pitchFamily="34" charset="0"/>
            </a:endParaRP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sz="2400" dirty="0">
              <a:solidFill>
                <a:srgbClr val="000000">
                  <a:lumMod val="75000"/>
                  <a:lumOff val="25000"/>
                </a:srgbClr>
              </a:solidFill>
              <a:latin typeface="Avenir Next Heavy" panose="020B0503020202020204" pitchFamily="34" charset="0"/>
            </a:endParaRP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Next Heavy" panose="020B0503020202020204" pitchFamily="34" charset="0"/>
              </a:rPr>
              <a:t>onko jatkossa elämää suurten kaupunkien ulkopuolella?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Heavy" panose="020B0503020202020204" pitchFamily="34" charset="0"/>
              <a:ea typeface="ＭＳ Ｐゴシック" pitchFamily="34" charset="-128"/>
              <a:cs typeface="+mj-cs"/>
            </a:endParaRP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Heavy" panose="020B0503020202020204" pitchFamily="34" charset="0"/>
                <a:ea typeface="ＭＳ Ｐゴシック" pitchFamily="34" charset="-128"/>
                <a:cs typeface="+mj-cs"/>
              </a:rPr>
              <a:t> </a:t>
            </a:r>
          </a:p>
          <a:p>
            <a:pPr marL="0" marR="0" lvl="0" indent="0" algn="ctr" defTabSz="4571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Heavy" panose="020B0503020202020204" pitchFamily="34" charset="0"/>
                <a:ea typeface="ＭＳ Ｐゴシック" pitchFamily="34" charset="-128"/>
                <a:cs typeface="+mj-cs"/>
              </a:rPr>
              <a:t> 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" panose="020B0503020202020204" pitchFamily="34" charset="0"/>
              <a:ea typeface="ＭＳ Ｐゴシック" pitchFamily="34" charset="-128"/>
              <a:cs typeface="+mj-cs"/>
            </a:endParaRPr>
          </a:p>
          <a:p>
            <a:pPr marL="0" marR="0" lvl="0" indent="0" algn="ctr" defTabSz="4571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Heavy" panose="020B0503020202020204" pitchFamily="34" charset="0"/>
              <a:ea typeface="ＭＳ Ｐゴシック" pitchFamily="34" charset="-128"/>
              <a:cs typeface="+mj-cs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5C1B9F1-FEC4-4443-B5EA-7478BB48FD53}"/>
              </a:ext>
            </a:extLst>
          </p:cNvPr>
          <p:cNvSpPr/>
          <p:nvPr/>
        </p:nvSpPr>
        <p:spPr>
          <a:xfrm>
            <a:off x="7316865" y="4988005"/>
            <a:ext cx="3611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VTT, johtava asiantuntija Timo Aro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@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timoaro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2.3.2020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Aluekehittämisen konsulttitoimisto MDI</a:t>
            </a: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68FD0F0-F45A-465D-8D02-B7177EBE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7" y="117499"/>
            <a:ext cx="4905632" cy="613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9142ACC-2AE7-4C5D-B225-3A0EE8959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5" y="0"/>
            <a:ext cx="4672894" cy="6857999"/>
          </a:xfrm>
        </p:spPr>
      </p:pic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DD1DFDA-72AE-43D4-8550-119A2DB97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9435816"/>
              </p:ext>
            </p:extLst>
          </p:nvPr>
        </p:nvGraphicFramePr>
        <p:xfrm>
          <a:off x="3890850" y="262698"/>
          <a:ext cx="7983206" cy="6332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uorakulmio 5">
            <a:extLst>
              <a:ext uri="{FF2B5EF4-FFF2-40B4-BE49-F238E27FC236}">
                <a16:creationId xmlns:a16="http://schemas.microsoft.com/office/drawing/2014/main" id="{70C9B4B1-DBD9-4AFE-91FB-3BFDDA367DC8}"/>
              </a:ext>
            </a:extLst>
          </p:cNvPr>
          <p:cNvSpPr/>
          <p:nvPr/>
        </p:nvSpPr>
        <p:spPr>
          <a:xfrm>
            <a:off x="6354331" y="1963553"/>
            <a:ext cx="30562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MIKSI DEMOGRAFINEN KÄÄNNE ON PIRULLINEN ILMIÖ?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9CC7CDE-5930-454F-B3CC-0E47A1EF4A4E}"/>
              </a:ext>
            </a:extLst>
          </p:cNvPr>
          <p:cNvSpPr/>
          <p:nvPr/>
        </p:nvSpPr>
        <p:spPr>
          <a:xfrm>
            <a:off x="9124749" y="1183907"/>
            <a:ext cx="1655546" cy="155929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2311EF03-2BD1-4232-8380-9A1532B9BA92}"/>
              </a:ext>
            </a:extLst>
          </p:cNvPr>
          <p:cNvSpPr/>
          <p:nvPr/>
        </p:nvSpPr>
        <p:spPr>
          <a:xfrm>
            <a:off x="9495543" y="3384193"/>
            <a:ext cx="1655546" cy="155929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uoli: Alas 1">
            <a:extLst>
              <a:ext uri="{FF2B5EF4-FFF2-40B4-BE49-F238E27FC236}">
                <a16:creationId xmlns:a16="http://schemas.microsoft.com/office/drawing/2014/main" id="{1477B6AD-BB07-4CA5-9A1A-6F69C18D19F4}"/>
              </a:ext>
            </a:extLst>
          </p:cNvPr>
          <p:cNvSpPr/>
          <p:nvPr/>
        </p:nvSpPr>
        <p:spPr>
          <a:xfrm rot="18560472">
            <a:off x="4077239" y="1784715"/>
            <a:ext cx="1058440" cy="1681403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4C53859D-B9B6-4CBD-A667-C19778B2D7CF}"/>
              </a:ext>
            </a:extLst>
          </p:cNvPr>
          <p:cNvSpPr/>
          <p:nvPr/>
        </p:nvSpPr>
        <p:spPr>
          <a:xfrm rot="2253415">
            <a:off x="3825988" y="2389780"/>
            <a:ext cx="1524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UUDISTUKSET</a:t>
            </a:r>
          </a:p>
        </p:txBody>
      </p:sp>
    </p:spTree>
    <p:extLst>
      <p:ext uri="{BB962C8B-B14F-4D97-AF65-F5344CB8AC3E}">
        <p14:creationId xmlns:p14="http://schemas.microsoft.com/office/powerpoint/2010/main" val="307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B64646E-B8A9-434C-A439-1A4CD603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847" y="3002703"/>
            <a:ext cx="5205543" cy="426297"/>
          </a:xfrm>
        </p:spPr>
        <p:txBody>
          <a:bodyPr>
            <a:noAutofit/>
          </a:bodyPr>
          <a:lstStyle/>
          <a:p>
            <a:pPr algn="ctr"/>
            <a:r>
              <a:rPr lang="fi-FI" sz="3200" dirty="0"/>
              <a:t>TÄÄLLÄ ASUU</a:t>
            </a:r>
            <a:r>
              <a:rPr lang="fi-FI" sz="3600" dirty="0"/>
              <a:t/>
            </a:r>
            <a:br>
              <a:rPr lang="fi-FI" sz="3600" dirty="0"/>
            </a:br>
            <a:r>
              <a:rPr lang="fi-FI" sz="3600" dirty="0"/>
              <a:t>     </a:t>
            </a:r>
            <a:r>
              <a:rPr lang="fi-FI" sz="9600" dirty="0">
                <a:latin typeface="Arial Black" panose="020B0A04020102020204" pitchFamily="34" charset="0"/>
              </a:rPr>
              <a:t>50 %</a:t>
            </a:r>
            <a:r>
              <a:rPr lang="fi-FI" sz="6600" dirty="0">
                <a:latin typeface="Arial Black" panose="020B0A04020102020204" pitchFamily="34" charset="0"/>
              </a:rPr>
              <a:t> </a:t>
            </a:r>
            <a:r>
              <a:rPr lang="fi-FI" sz="3600" dirty="0"/>
              <a:t/>
            </a:r>
            <a:br>
              <a:rPr lang="fi-FI" sz="3600" dirty="0"/>
            </a:br>
            <a:r>
              <a:rPr lang="fi-FI" sz="3200" dirty="0"/>
              <a:t>KOKO MAAN VÄESTÖSTÄ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0AD5CE6-21FF-49B8-927C-F9FFC75674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0"/>
            <a:ext cx="4545092" cy="6409113"/>
          </a:xfrm>
          <a:prstGeom prst="rect">
            <a:avLst/>
          </a:prstGeom>
        </p:spPr>
      </p:pic>
      <p:pic>
        <p:nvPicPr>
          <p:cNvPr id="5" name="Sisällön paikkamerkki 5">
            <a:extLst>
              <a:ext uri="{FF2B5EF4-FFF2-40B4-BE49-F238E27FC236}">
                <a16:creationId xmlns:a16="http://schemas.microsoft.com/office/drawing/2014/main" id="{CE6558C8-B2F7-44FF-96C4-45DC6AA5AE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0"/>
            <a:ext cx="4726745" cy="6409113"/>
          </a:xfrm>
          <a:prstGeom prst="rect">
            <a:avLst/>
          </a:pr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78FB993-132B-4FBD-A3B9-0491C13EB5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0"/>
            <a:ext cx="4726745" cy="6409113"/>
          </a:xfrm>
          <a:prstGeom prst="rect">
            <a:avLst/>
          </a:prstGeom>
        </p:spPr>
      </p:pic>
      <p:pic>
        <p:nvPicPr>
          <p:cNvPr id="7" name="Sisällön paikkamerkki 5">
            <a:extLst>
              <a:ext uri="{FF2B5EF4-FFF2-40B4-BE49-F238E27FC236}">
                <a16:creationId xmlns:a16="http://schemas.microsoft.com/office/drawing/2014/main" id="{080E133D-0AA7-4CB7-8B4A-61C996931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0"/>
            <a:ext cx="4583518" cy="640911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3E565D6-FA6B-41E7-9537-527D686534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-1"/>
            <a:ext cx="4545092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5257900" cy="6766560"/>
          </a:xfrm>
          <a:prstGeom prst="rect">
            <a:avLst/>
          </a:prstGeom>
        </p:spPr>
      </p:pic>
      <p:sp>
        <p:nvSpPr>
          <p:cNvPr id="7" name="Sisällön paikkamerkki 17">
            <a:extLst>
              <a:ext uri="{FF2B5EF4-FFF2-40B4-BE49-F238E27FC236}">
                <a16:creationId xmlns:a16="http://schemas.microsoft.com/office/drawing/2014/main" id="{90BEB928-4E89-3D4C-83A3-06CC2D574C4E}"/>
              </a:ext>
            </a:extLst>
          </p:cNvPr>
          <p:cNvSpPr txBox="1">
            <a:spLocks/>
          </p:cNvSpPr>
          <p:nvPr/>
        </p:nvSpPr>
        <p:spPr>
          <a:xfrm>
            <a:off x="5952279" y="992187"/>
            <a:ext cx="5901266" cy="487362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25 %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</a:t>
            </a:r>
            <a:r>
              <a:rPr kumimoji="0" lang="fi-FI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ullakin</a:t>
            </a:r>
            <a: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väritetyllä alueella asuu noin 1,4 miljoonaa asukasta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sp>
        <p:nvSpPr>
          <p:cNvPr id="8" name="Ellipsi 7"/>
          <p:cNvSpPr/>
          <p:nvPr/>
        </p:nvSpPr>
        <p:spPr>
          <a:xfrm>
            <a:off x="2951226" y="3451400"/>
            <a:ext cx="169164" cy="16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llipsi 8"/>
          <p:cNvSpPr/>
          <p:nvPr/>
        </p:nvSpPr>
        <p:spPr>
          <a:xfrm>
            <a:off x="2611093" y="5881987"/>
            <a:ext cx="169164" cy="16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uora yhdysviiva 9"/>
          <p:cNvCxnSpPr/>
          <p:nvPr/>
        </p:nvCxnSpPr>
        <p:spPr>
          <a:xfrm>
            <a:off x="1461260" y="5796668"/>
            <a:ext cx="2468830" cy="4369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orakulmio 10"/>
          <p:cNvSpPr/>
          <p:nvPr/>
        </p:nvSpPr>
        <p:spPr>
          <a:xfrm>
            <a:off x="4000105" y="5649236"/>
            <a:ext cx="1430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50 % väestöstä.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uora yhdysviiva 11"/>
          <p:cNvCxnSpPr/>
          <p:nvPr/>
        </p:nvCxnSpPr>
        <p:spPr>
          <a:xfrm>
            <a:off x="2173496" y="3942504"/>
            <a:ext cx="2532888" cy="91701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orakulmio 12"/>
          <p:cNvSpPr/>
          <p:nvPr/>
        </p:nvSpPr>
        <p:spPr>
          <a:xfrm>
            <a:off x="807547" y="3713958"/>
            <a:ext cx="1430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90 % väestöstä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3651068" y="6441621"/>
            <a:ext cx="6240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Lähde: Tilastokeskus; väestö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Kartta ja luokittelu: @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NaytaData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AC52D629-15C7-4BA2-9190-8175E3FD1428}"/>
              </a:ext>
            </a:extLst>
          </p:cNvPr>
          <p:cNvCxnSpPr/>
          <p:nvPr/>
        </p:nvCxnSpPr>
        <p:spPr>
          <a:xfrm>
            <a:off x="1271847" y="2668385"/>
            <a:ext cx="1679379" cy="760615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5597171F-3910-4021-9E5B-A22710A6E1AE}"/>
              </a:ext>
            </a:extLst>
          </p:cNvPr>
          <p:cNvCxnSpPr>
            <a:endCxn id="9" idx="1"/>
          </p:cNvCxnSpPr>
          <p:nvPr/>
        </p:nvCxnSpPr>
        <p:spPr>
          <a:xfrm>
            <a:off x="807547" y="5261956"/>
            <a:ext cx="1828319" cy="64383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71D4B46-1BCE-4631-A664-D5EEE774DCFC}"/>
              </a:ext>
            </a:extLst>
          </p:cNvPr>
          <p:cNvSpPr/>
          <p:nvPr/>
        </p:nvSpPr>
        <p:spPr>
          <a:xfrm>
            <a:off x="633548" y="2119246"/>
            <a:ext cx="1559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Maantieteellinen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keskipiste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CCFFF070-5984-4FCE-8C7E-90B0B7B16B23}"/>
              </a:ext>
            </a:extLst>
          </p:cNvPr>
          <p:cNvSpPr/>
          <p:nvPr/>
        </p:nvSpPr>
        <p:spPr>
          <a:xfrm>
            <a:off x="47282" y="4743320"/>
            <a:ext cx="1169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Väestöllinen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keskipiste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sällön paikkamerkki 17">
            <a:extLst>
              <a:ext uri="{FF2B5EF4-FFF2-40B4-BE49-F238E27FC236}">
                <a16:creationId xmlns:a16="http://schemas.microsoft.com/office/drawing/2014/main" id="{E8F369B3-3D83-49D7-B2B7-1CEE183F617A}"/>
              </a:ext>
            </a:extLst>
          </p:cNvPr>
          <p:cNvSpPr txBox="1">
            <a:spLocks/>
          </p:cNvSpPr>
          <p:nvPr/>
        </p:nvSpPr>
        <p:spPr>
          <a:xfrm>
            <a:off x="5645426" y="1472420"/>
            <a:ext cx="6092687" cy="501492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3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33 %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Koko maan maapinta-alasta on noin 33 % asuttua ja 67 % vakituisesti asumatonta 1 km x 1 km ruuduissa. Väestöntiheys koko maassa keskimäärin 18,4 ja Pieksämäellä 11,4 asukasta neliökilometrillä, mutta erot erittäin suuret alueiden välillä 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995788C-1AE9-4DE4-B374-8F16D9C8CF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" y="145656"/>
            <a:ext cx="4848301" cy="65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A009C22-F301-444A-A5B5-F7D25BA0E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3800"/>
            <a:ext cx="11083391" cy="4842858"/>
          </a:xfrm>
        </p:spPr>
      </p:pic>
      <p:sp>
        <p:nvSpPr>
          <p:cNvPr id="5" name="Otsikko 2">
            <a:extLst>
              <a:ext uri="{FF2B5EF4-FFF2-40B4-BE49-F238E27FC236}">
                <a16:creationId xmlns:a16="http://schemas.microsoft.com/office/drawing/2014/main" id="{D6263C71-8BEF-4B0A-81CC-FDAFBBC1378A}"/>
              </a:ext>
            </a:extLst>
          </p:cNvPr>
          <p:cNvSpPr txBox="1">
            <a:spLocks/>
          </p:cNvSpPr>
          <p:nvPr/>
        </p:nvSpPr>
        <p:spPr>
          <a:xfrm>
            <a:off x="152401" y="282655"/>
            <a:ext cx="11816992" cy="614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000" dirty="0">
                <a:solidFill>
                  <a:srgbClr val="C00000"/>
                </a:solidFill>
                <a:latin typeface="Trebuchet MS" panose="020B0603020202020204"/>
              </a:rPr>
              <a:t>Perspektiiviä väestöntiheyteen…</a:t>
            </a:r>
            <a:endParaRPr kumimoji="0" lang="fi-FI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78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E19FC8C1-92C8-8043-BBE7-DD7B6992F119}"/>
              </a:ext>
            </a:extLst>
          </p:cNvPr>
          <p:cNvGraphicFramePr>
            <a:graphicFrameLocks/>
          </p:cNvGraphicFramePr>
          <p:nvPr/>
        </p:nvGraphicFramePr>
        <p:xfrm>
          <a:off x="441788" y="0"/>
          <a:ext cx="5654211" cy="625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BC6C54C0-553F-F74F-B2B5-369BC206956F}"/>
              </a:ext>
            </a:extLst>
          </p:cNvPr>
          <p:cNvSpPr txBox="1"/>
          <p:nvPr/>
        </p:nvSpPr>
        <p:spPr bwMode="auto">
          <a:xfrm>
            <a:off x="9472247" y="6178061"/>
            <a:ext cx="2602523" cy="6799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06AB539F-B924-B043-97F1-0DCC0C3A9DC0}"/>
              </a:ext>
            </a:extLst>
          </p:cNvPr>
          <p:cNvGraphicFramePr>
            <a:graphicFrameLocks/>
          </p:cNvGraphicFramePr>
          <p:nvPr/>
        </p:nvGraphicFramePr>
        <p:xfrm>
          <a:off x="6096000" y="0"/>
          <a:ext cx="6096000" cy="625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E90DD8E1-9606-4997-8A1E-E9C80A30B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4" y="601037"/>
            <a:ext cx="2143125" cy="145379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CD7848E-9E1A-4252-84A3-347B9B0A09C4}"/>
              </a:ext>
            </a:extLst>
          </p:cNvPr>
          <p:cNvSpPr txBox="1"/>
          <p:nvPr/>
        </p:nvSpPr>
        <p:spPr bwMode="auto">
          <a:xfrm>
            <a:off x="6154184" y="6178061"/>
            <a:ext cx="5920586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rgbClr val="000000"/>
                </a:solidFill>
                <a:latin typeface="Calibri"/>
              </a:rPr>
              <a:t>Pieksämäen väestön keski-ikä 49,3 vuotta vuonna 2018!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036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B5AD42D0-86FF-E546-BBA0-70543110A4A4}"/>
              </a:ext>
            </a:extLst>
          </p:cNvPr>
          <p:cNvSpPr txBox="1"/>
          <p:nvPr/>
        </p:nvSpPr>
        <p:spPr bwMode="auto">
          <a:xfrm>
            <a:off x="9403742" y="5640125"/>
            <a:ext cx="2788257" cy="121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15D6824-FD84-BE4D-BF37-F883CA404C5C}"/>
              </a:ext>
            </a:extLst>
          </p:cNvPr>
          <p:cNvSpPr txBox="1"/>
          <p:nvPr/>
        </p:nvSpPr>
        <p:spPr bwMode="auto">
          <a:xfrm>
            <a:off x="12594867" y="195072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Kaavio 23">
            <a:extLst>
              <a:ext uri="{FF2B5EF4-FFF2-40B4-BE49-F238E27FC236}">
                <a16:creationId xmlns:a16="http://schemas.microsoft.com/office/drawing/2014/main" id="{62ED3B27-CDAE-674C-8E2C-217F5F223B34}"/>
              </a:ext>
            </a:extLst>
          </p:cNvPr>
          <p:cNvGraphicFramePr>
            <a:graphicFrameLocks/>
          </p:cNvGraphicFramePr>
          <p:nvPr/>
        </p:nvGraphicFramePr>
        <p:xfrm>
          <a:off x="0" y="-1"/>
          <a:ext cx="6095995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A34EA9A1-FDCC-3247-B789-FA3DD250370C}"/>
              </a:ext>
            </a:extLst>
          </p:cNvPr>
          <p:cNvCxnSpPr/>
          <p:nvPr/>
        </p:nvCxnSpPr>
        <p:spPr>
          <a:xfrm>
            <a:off x="665938" y="2639801"/>
            <a:ext cx="5491701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iruutu 25">
            <a:extLst>
              <a:ext uri="{FF2B5EF4-FFF2-40B4-BE49-F238E27FC236}">
                <a16:creationId xmlns:a16="http://schemas.microsoft.com/office/drawing/2014/main" id="{4B40D85B-3AB3-3B46-AAC5-2BD39A116D81}"/>
              </a:ext>
            </a:extLst>
          </p:cNvPr>
          <p:cNvSpPr txBox="1"/>
          <p:nvPr/>
        </p:nvSpPr>
        <p:spPr bwMode="auto">
          <a:xfrm>
            <a:off x="4199655" y="1293631"/>
            <a:ext cx="1346420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Yli 65-vuotiaita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9,9 % väestöstä </a:t>
            </a:r>
          </a:p>
        </p:txBody>
      </p: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648EBEAF-C334-034A-9BC4-0FA3BCC8A382}"/>
              </a:ext>
            </a:extLst>
          </p:cNvPr>
          <p:cNvCxnSpPr/>
          <p:nvPr/>
        </p:nvCxnSpPr>
        <p:spPr>
          <a:xfrm>
            <a:off x="665937" y="4909590"/>
            <a:ext cx="5491701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iruutu 27">
            <a:extLst>
              <a:ext uri="{FF2B5EF4-FFF2-40B4-BE49-F238E27FC236}">
                <a16:creationId xmlns:a16="http://schemas.microsoft.com/office/drawing/2014/main" id="{8AED2524-3471-9748-B383-BCD67F9634AB}"/>
              </a:ext>
            </a:extLst>
          </p:cNvPr>
          <p:cNvSpPr txBox="1"/>
          <p:nvPr/>
        </p:nvSpPr>
        <p:spPr bwMode="auto">
          <a:xfrm>
            <a:off x="4310969" y="2761788"/>
            <a:ext cx="1346420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Työikäinen väestö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55,1 % väestöstä </a:t>
            </a:r>
          </a:p>
        </p:txBody>
      </p:sp>
      <p:graphicFrame>
        <p:nvGraphicFramePr>
          <p:cNvPr id="32" name="Kaavio 31">
            <a:extLst>
              <a:ext uri="{FF2B5EF4-FFF2-40B4-BE49-F238E27FC236}">
                <a16:creationId xmlns:a16="http://schemas.microsoft.com/office/drawing/2014/main" id="{368F6C2F-088F-1748-AA1D-DC739CFAC0FB}"/>
              </a:ext>
            </a:extLst>
          </p:cNvPr>
          <p:cNvGraphicFramePr>
            <a:graphicFrameLocks/>
          </p:cNvGraphicFramePr>
          <p:nvPr/>
        </p:nvGraphicFramePr>
        <p:xfrm>
          <a:off x="6095995" y="1"/>
          <a:ext cx="6095995" cy="6857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BCBCE574-2246-9E4A-BA6A-71A2EFE2464E}"/>
              </a:ext>
            </a:extLst>
          </p:cNvPr>
          <p:cNvCxnSpPr/>
          <p:nvPr/>
        </p:nvCxnSpPr>
        <p:spPr>
          <a:xfrm>
            <a:off x="6657891" y="2651503"/>
            <a:ext cx="5491701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kstiruutu 33">
            <a:extLst>
              <a:ext uri="{FF2B5EF4-FFF2-40B4-BE49-F238E27FC236}">
                <a16:creationId xmlns:a16="http://schemas.microsoft.com/office/drawing/2014/main" id="{2EC27E06-001F-B347-9769-83B9B8681297}"/>
              </a:ext>
            </a:extLst>
          </p:cNvPr>
          <p:cNvSpPr txBox="1"/>
          <p:nvPr/>
        </p:nvSpPr>
        <p:spPr bwMode="auto">
          <a:xfrm>
            <a:off x="10790061" y="1293631"/>
            <a:ext cx="1346420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Yli 65-vuotiaita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42,9 % väestöstä 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E26F1163-42C1-F44C-A400-96BE90C868C4}"/>
              </a:ext>
            </a:extLst>
          </p:cNvPr>
          <p:cNvCxnSpPr>
            <a:cxnSpLocks/>
          </p:cNvCxnSpPr>
          <p:nvPr/>
        </p:nvCxnSpPr>
        <p:spPr>
          <a:xfrm>
            <a:off x="6797180" y="4904280"/>
            <a:ext cx="5352412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kstiruutu 35">
            <a:extLst>
              <a:ext uri="{FF2B5EF4-FFF2-40B4-BE49-F238E27FC236}">
                <a16:creationId xmlns:a16="http://schemas.microsoft.com/office/drawing/2014/main" id="{EBE03923-4AC8-D948-BE6C-AD5D3A2ECD47}"/>
              </a:ext>
            </a:extLst>
          </p:cNvPr>
          <p:cNvSpPr txBox="1"/>
          <p:nvPr/>
        </p:nvSpPr>
        <p:spPr bwMode="auto">
          <a:xfrm>
            <a:off x="10677441" y="2881257"/>
            <a:ext cx="1346420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Työikäinen väestö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48,2 % väestöstä 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00F4D80-79DD-BE40-9DF3-E32C850C4F78}"/>
              </a:ext>
            </a:extLst>
          </p:cNvPr>
          <p:cNvSpPr txBox="1"/>
          <p:nvPr/>
        </p:nvSpPr>
        <p:spPr bwMode="auto">
          <a:xfrm>
            <a:off x="4328160" y="6532945"/>
            <a:ext cx="4003040" cy="22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Lähde: Tilastokeskus: väestö; Kuvio ja luokittelu Rasmus Aro</a:t>
            </a:r>
          </a:p>
        </p:txBody>
      </p:sp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EB784FAD-511B-41A4-A34E-9C6A6C37D5A2}"/>
              </a:ext>
            </a:extLst>
          </p:cNvPr>
          <p:cNvCxnSpPr/>
          <p:nvPr/>
        </p:nvCxnSpPr>
        <p:spPr>
          <a:xfrm flipV="1">
            <a:off x="6157639" y="182880"/>
            <a:ext cx="0" cy="622808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1887EE4-1F2F-4A2A-BFDE-9ED8993D98DE}"/>
              </a:ext>
            </a:extLst>
          </p:cNvPr>
          <p:cNvSpPr txBox="1"/>
          <p:nvPr/>
        </p:nvSpPr>
        <p:spPr bwMode="auto">
          <a:xfrm>
            <a:off x="665938" y="850790"/>
            <a:ext cx="1346420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VÄESTÖN KESKI-IKÄ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31,9-VUOTTA 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EB55CBC8-9D0B-4D9A-BFBC-08FE57DCAB71}"/>
              </a:ext>
            </a:extLst>
          </p:cNvPr>
          <p:cNvSpPr txBox="1"/>
          <p:nvPr/>
        </p:nvSpPr>
        <p:spPr bwMode="auto">
          <a:xfrm>
            <a:off x="6728613" y="862492"/>
            <a:ext cx="1346420" cy="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VÄESTÖN KESKI-IKÄ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55,9-VUOTTA </a:t>
            </a:r>
          </a:p>
        </p:txBody>
      </p:sp>
    </p:spTree>
    <p:extLst>
      <p:ext uri="{BB962C8B-B14F-4D97-AF65-F5344CB8AC3E}">
        <p14:creationId xmlns:p14="http://schemas.microsoft.com/office/powerpoint/2010/main" val="35593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A28066C-C570-4D03-AB21-A0BDA993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337"/>
            <a:ext cx="4458712" cy="638866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EAB526C-1DA4-4BD9-A29D-0C8D780D1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9" y="469339"/>
            <a:ext cx="4355722" cy="638866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C394525-5FEE-4866-8E72-A00F35D0B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04" y="550259"/>
            <a:ext cx="4249203" cy="6307742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6075B219-1869-4E0A-9FF8-86E78D1CB6AC}"/>
              </a:ext>
            </a:extLst>
          </p:cNvPr>
          <p:cNvCxnSpPr/>
          <p:nvPr/>
        </p:nvCxnSpPr>
        <p:spPr>
          <a:xfrm flipV="1">
            <a:off x="7733290" y="922492"/>
            <a:ext cx="0" cy="5858634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tsikko 3">
            <a:extLst>
              <a:ext uri="{FF2B5EF4-FFF2-40B4-BE49-F238E27FC236}">
                <a16:creationId xmlns:a16="http://schemas.microsoft.com/office/drawing/2014/main" id="{C2E37B22-0EE4-4E94-B374-C4F69DF5A325}"/>
              </a:ext>
            </a:extLst>
          </p:cNvPr>
          <p:cNvSpPr txBox="1">
            <a:spLocks/>
          </p:cNvSpPr>
          <p:nvPr/>
        </p:nvSpPr>
        <p:spPr>
          <a:xfrm>
            <a:off x="234548" y="317239"/>
            <a:ext cx="11800840" cy="508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400" dirty="0">
                <a:solidFill>
                  <a:srgbClr val="C00000"/>
                </a:solidFill>
                <a:latin typeface="Arial Black" panose="020B0A04020102020204" pitchFamily="34" charset="0"/>
              </a:rPr>
              <a:t>YLI 75-VUOTIAIDEN OSUUS KUNNITTAIN VUOSINA 2018 JA 2040 SEKÄ MUUTOS % VUOSINA 2018-2040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8111B34C-5068-4B44-8A80-4FF10B6964EA}"/>
              </a:ext>
            </a:extLst>
          </p:cNvPr>
          <p:cNvSpPr/>
          <p:nvPr/>
        </p:nvSpPr>
        <p:spPr>
          <a:xfrm>
            <a:off x="234548" y="6538549"/>
            <a:ext cx="6600395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1100" dirty="0">
                <a:solidFill>
                  <a:prstClr val="black"/>
                </a:solidFill>
              </a:rPr>
              <a:t>Lähde: Tilastokeskus, väestö; väestörakenne; väestöennuste 2019-40; Kartat ja luokittelu: Timo Aro 2020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1D7AD8AD-90C8-4E36-9A0C-4D92A9CBD905}"/>
              </a:ext>
            </a:extLst>
          </p:cNvPr>
          <p:cNvSpPr/>
          <p:nvPr/>
        </p:nvSpPr>
        <p:spPr>
          <a:xfrm>
            <a:off x="310560" y="3606162"/>
            <a:ext cx="11717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b="1" dirty="0"/>
              <a:t>511 969</a:t>
            </a:r>
          </a:p>
          <a:p>
            <a:pPr algn="ctr"/>
            <a:r>
              <a:rPr lang="fi-FI" sz="1200" dirty="0"/>
              <a:t>yli 75-vuotiasta </a:t>
            </a:r>
          </a:p>
          <a:p>
            <a:pPr algn="ctr"/>
            <a:r>
              <a:rPr lang="fi-FI" sz="1200" dirty="0"/>
              <a:t>vuonna 2018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1AF44E8C-4629-4B82-8B38-66B1059C6A83}"/>
              </a:ext>
            </a:extLst>
          </p:cNvPr>
          <p:cNvSpPr/>
          <p:nvPr/>
        </p:nvSpPr>
        <p:spPr>
          <a:xfrm>
            <a:off x="4126911" y="3648338"/>
            <a:ext cx="12041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b="1" dirty="0"/>
              <a:t>910 433</a:t>
            </a:r>
          </a:p>
          <a:p>
            <a:pPr algn="ctr"/>
            <a:r>
              <a:rPr lang="fi-FI" sz="1200" dirty="0"/>
              <a:t>yli 75-vuotiasta </a:t>
            </a:r>
          </a:p>
          <a:p>
            <a:pPr algn="ctr"/>
            <a:r>
              <a:rPr lang="fi-FI" sz="1200" dirty="0"/>
              <a:t>vuonna 2040 (e)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A60167C0-3514-4F7F-8F24-4660A5766CD3}"/>
              </a:ext>
            </a:extLst>
          </p:cNvPr>
          <p:cNvSpPr/>
          <p:nvPr/>
        </p:nvSpPr>
        <p:spPr>
          <a:xfrm>
            <a:off x="8035563" y="3648338"/>
            <a:ext cx="13756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b="1" dirty="0"/>
              <a:t>+398 474</a:t>
            </a:r>
          </a:p>
          <a:p>
            <a:pPr algn="ctr"/>
            <a:r>
              <a:rPr lang="fi-FI" sz="1200" dirty="0"/>
              <a:t>yli 75-vuotiasta </a:t>
            </a:r>
          </a:p>
          <a:p>
            <a:pPr algn="ctr"/>
            <a:r>
              <a:rPr lang="fi-FI" sz="1200" dirty="0"/>
              <a:t>vuosina 2018-2040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054C5822-49D0-4B87-A819-FC0F71A02ADF}"/>
              </a:ext>
            </a:extLst>
          </p:cNvPr>
          <p:cNvSpPr/>
          <p:nvPr/>
        </p:nvSpPr>
        <p:spPr>
          <a:xfrm>
            <a:off x="0" y="1343973"/>
            <a:ext cx="18004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b="1" dirty="0"/>
              <a:t>9,3 %</a:t>
            </a:r>
          </a:p>
          <a:p>
            <a:pPr algn="ctr"/>
            <a:r>
              <a:rPr lang="fi-FI" sz="1200" dirty="0"/>
              <a:t>yli 75-vuotiaiden osuus </a:t>
            </a:r>
          </a:p>
          <a:p>
            <a:pPr algn="ctr"/>
            <a:r>
              <a:rPr lang="fi-FI" sz="1200" dirty="0"/>
              <a:t>väestöstä 2018/</a:t>
            </a:r>
          </a:p>
          <a:p>
            <a:pPr algn="ctr"/>
            <a:r>
              <a:rPr lang="fi-FI" sz="1200" b="1" dirty="0">
                <a:solidFill>
                  <a:srgbClr val="C00000"/>
                </a:solidFill>
              </a:rPr>
              <a:t>Pieksämäki 13,9 %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7B56CC15-339F-40F2-8CAD-4715AA094DD3}"/>
              </a:ext>
            </a:extLst>
          </p:cNvPr>
          <p:cNvSpPr/>
          <p:nvPr/>
        </p:nvSpPr>
        <p:spPr>
          <a:xfrm>
            <a:off x="3814627" y="1343973"/>
            <a:ext cx="18004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b="1" dirty="0"/>
              <a:t>16,5 %</a:t>
            </a:r>
          </a:p>
          <a:p>
            <a:pPr algn="ctr"/>
            <a:r>
              <a:rPr lang="fi-FI" sz="1200" dirty="0"/>
              <a:t>yli 75-vuotiaiden osuus </a:t>
            </a:r>
          </a:p>
          <a:p>
            <a:pPr algn="ctr"/>
            <a:r>
              <a:rPr lang="fi-FI" sz="1200" dirty="0"/>
              <a:t>väestöstä 2040/</a:t>
            </a:r>
          </a:p>
          <a:p>
            <a:pPr algn="ctr"/>
            <a:r>
              <a:rPr lang="fi-FI" sz="1200" b="1" dirty="0">
                <a:solidFill>
                  <a:srgbClr val="C00000"/>
                </a:solidFill>
              </a:rPr>
              <a:t>Pieksämäki 26,1 %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005BA1E-8EBA-4EB3-A82A-05CE04F2C1B0}"/>
              </a:ext>
            </a:extLst>
          </p:cNvPr>
          <p:cNvSpPr/>
          <p:nvPr/>
        </p:nvSpPr>
        <p:spPr>
          <a:xfrm>
            <a:off x="7645364" y="1322709"/>
            <a:ext cx="18822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b="1" dirty="0">
                <a:solidFill>
                  <a:srgbClr val="C00000"/>
                </a:solidFill>
              </a:rPr>
              <a:t>+1107 </a:t>
            </a:r>
            <a:r>
              <a:rPr lang="fi-FI" sz="1400" b="1" dirty="0">
                <a:solidFill>
                  <a:srgbClr val="C00000"/>
                </a:solidFill>
              </a:rPr>
              <a:t>(44,4 %)</a:t>
            </a:r>
          </a:p>
          <a:p>
            <a:pPr algn="ctr"/>
            <a:r>
              <a:rPr lang="fi-FI" sz="1200" dirty="0">
                <a:solidFill>
                  <a:srgbClr val="C00000"/>
                </a:solidFill>
              </a:rPr>
              <a:t>yli 75-vuotiasta </a:t>
            </a:r>
          </a:p>
          <a:p>
            <a:pPr algn="ctr"/>
            <a:r>
              <a:rPr lang="fi-FI" sz="1200" dirty="0">
                <a:solidFill>
                  <a:srgbClr val="C00000"/>
                </a:solidFill>
              </a:rPr>
              <a:t>Pieksämäelle 2018-2040</a:t>
            </a:r>
          </a:p>
        </p:txBody>
      </p:sp>
    </p:spTree>
    <p:extLst>
      <p:ext uri="{BB962C8B-B14F-4D97-AF65-F5344CB8AC3E}">
        <p14:creationId xmlns:p14="http://schemas.microsoft.com/office/powerpoint/2010/main" val="40719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C2B1EF4-B8B8-4532-8815-C0D16874C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9" y="89012"/>
            <a:ext cx="4758117" cy="6768987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F23D1A86-4C26-4E47-BC21-05F714A59DA8}"/>
              </a:ext>
            </a:extLst>
          </p:cNvPr>
          <p:cNvSpPr txBox="1">
            <a:spLocks/>
          </p:cNvSpPr>
          <p:nvPr/>
        </p:nvSpPr>
        <p:spPr>
          <a:xfrm>
            <a:off x="5416010" y="3184918"/>
            <a:ext cx="6205760" cy="704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5" name="Sisällön paikkamerkki 17">
            <a:extLst>
              <a:ext uri="{FF2B5EF4-FFF2-40B4-BE49-F238E27FC236}">
                <a16:creationId xmlns:a16="http://schemas.microsoft.com/office/drawing/2014/main" id="{1E0823DC-3C62-4E23-865E-2962E15D87AD}"/>
              </a:ext>
            </a:extLst>
          </p:cNvPr>
          <p:cNvSpPr txBox="1">
            <a:spLocks/>
          </p:cNvSpPr>
          <p:nvPr/>
        </p:nvSpPr>
        <p:spPr>
          <a:xfrm>
            <a:off x="5621150" y="1124462"/>
            <a:ext cx="6092687" cy="475844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3700" dirty="0">
                <a:latin typeface="Arial Black" panose="020B0A04020102020204" pitchFamily="34" charset="0"/>
              </a:rPr>
              <a:t>80</a:t>
            </a:r>
            <a:endParaRPr kumimoji="0" lang="fi-FI" sz="2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0738863E-759D-4D7B-B108-44A742DEB58B}"/>
              </a:ext>
            </a:extLst>
          </p:cNvPr>
          <p:cNvSpPr/>
          <p:nvPr/>
        </p:nvSpPr>
        <p:spPr>
          <a:xfrm>
            <a:off x="6096000" y="4013293"/>
            <a:ext cx="60258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2000" b="1" kern="0" dirty="0">
                <a:solidFill>
                  <a:srgbClr val="000000"/>
                </a:solidFill>
                <a:latin typeface="Trebuchet MS" panose="020B0603020202020204"/>
                <a:ea typeface="ＭＳ Ｐゴシック" pitchFamily="34" charset="-128"/>
              </a:rPr>
              <a:t>Lähes joka kolmannessa kunnassa syntyi koulu-luokallinen tai vähemmän lapsia keskimäärin vuodessa ja enemmän kuin joka toisessa kunnassa alle 50 lasta vuodessa vuosina 2017-2019. </a:t>
            </a:r>
            <a:r>
              <a:rPr lang="fi-FI" sz="2000" b="1" kern="0" dirty="0">
                <a:solidFill>
                  <a:srgbClr val="C00000"/>
                </a:solidFill>
                <a:latin typeface="Trebuchet MS" panose="020B0603020202020204"/>
                <a:ea typeface="ＭＳ Ｐゴシック" pitchFamily="34" charset="-128"/>
              </a:rPr>
              <a:t>Pieksämäellä syntyi keskimäärin 117,3 lasta vuodessa vuosina 2017-2019</a:t>
            </a:r>
            <a:r>
              <a:rPr lang="fi-FI" sz="2000" kern="0" dirty="0">
                <a:solidFill>
                  <a:srgbClr val="C00000"/>
                </a:solidFill>
                <a:latin typeface="Trebuchet MS" panose="020B0603020202020204"/>
                <a:ea typeface="ＭＳ Ｐゴシック" pitchFamily="34" charset="-128"/>
              </a:rPr>
              <a:t> </a:t>
            </a:r>
            <a:endParaRPr lang="fi-FI" kern="0" dirty="0">
              <a:solidFill>
                <a:srgbClr val="C00000"/>
              </a:solidFill>
              <a:latin typeface="Trebuchet MS" panose="020B0603020202020204"/>
            </a:endParaRPr>
          </a:p>
        </p:txBody>
      </p:sp>
      <p:pic>
        <p:nvPicPr>
          <p:cNvPr id="7" name="Kuva 6" descr="Vauva">
            <a:extLst>
              <a:ext uri="{FF2B5EF4-FFF2-40B4-BE49-F238E27FC236}">
                <a16:creationId xmlns:a16="http://schemas.microsoft.com/office/drawing/2014/main" id="{D8A92341-4D55-444E-96F3-6FCC17B5DC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2715" y="3505761"/>
            <a:ext cx="665473" cy="566546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C57FB9DC-4370-4F0C-9FD6-88F00882FF3B}"/>
              </a:ext>
            </a:extLst>
          </p:cNvPr>
          <p:cNvSpPr/>
          <p:nvPr/>
        </p:nvSpPr>
        <p:spPr>
          <a:xfrm>
            <a:off x="70864" y="4151792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/>
              <a:t>50 321 (2017)</a:t>
            </a:r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585083F-337E-4A6F-9C7E-173FB5250129}"/>
              </a:ext>
            </a:extLst>
          </p:cNvPr>
          <p:cNvSpPr/>
          <p:nvPr/>
        </p:nvSpPr>
        <p:spPr>
          <a:xfrm>
            <a:off x="70131" y="4600609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47 577 (2018)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4832A68-69FF-4AB9-AE56-4F62AD1EAC81}"/>
              </a:ext>
            </a:extLst>
          </p:cNvPr>
          <p:cNvSpPr/>
          <p:nvPr/>
        </p:nvSpPr>
        <p:spPr>
          <a:xfrm>
            <a:off x="37339" y="5049426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45 597 (2019 e)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FB85AE53-DD71-4A93-8843-2C66E00E166D}"/>
              </a:ext>
            </a:extLst>
          </p:cNvPr>
          <p:cNvSpPr/>
          <p:nvPr/>
        </p:nvSpPr>
        <p:spPr>
          <a:xfrm>
            <a:off x="152520" y="6371956"/>
            <a:ext cx="534551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Lähde: Tilastokeskus, väestö; syntyneet; väestönmuutosten ennakkotiedot alueittain; Kartta ja luokittelu: Timo Aro 2020</a:t>
            </a:r>
          </a:p>
        </p:txBody>
      </p:sp>
    </p:spTree>
    <p:extLst>
      <p:ext uri="{BB962C8B-B14F-4D97-AF65-F5344CB8AC3E}">
        <p14:creationId xmlns:p14="http://schemas.microsoft.com/office/powerpoint/2010/main" val="22214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626EDE8-BAEF-4F5F-9D79-6CCAA1C7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22" y="412693"/>
            <a:ext cx="4239735" cy="63073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20F0C6F-3F41-40FB-AB40-75D783840D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3" y="639271"/>
            <a:ext cx="4239735" cy="5971922"/>
          </a:xfrm>
          <a:prstGeom prst="rect">
            <a:avLst/>
          </a:prstGeom>
        </p:spPr>
      </p:pic>
      <p:sp>
        <p:nvSpPr>
          <p:cNvPr id="7" name="Sisällön paikkamerkki 1">
            <a:extLst>
              <a:ext uri="{FF2B5EF4-FFF2-40B4-BE49-F238E27FC236}">
                <a16:creationId xmlns:a16="http://schemas.microsoft.com/office/drawing/2014/main" id="{DC397072-0C2A-4B1E-A6D5-2FE67A058A54}"/>
              </a:ext>
            </a:extLst>
          </p:cNvPr>
          <p:cNvSpPr txBox="1">
            <a:spLocks/>
          </p:cNvSpPr>
          <p:nvPr/>
        </p:nvSpPr>
        <p:spPr bwMode="auto">
          <a:xfrm>
            <a:off x="3780263" y="1253439"/>
            <a:ext cx="4020459" cy="306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5" indent="-342885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17" indent="-285738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49" indent="-228590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27" indent="-228590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07" indent="-228590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485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66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44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26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Pääkaupunkiseudulla syntyi </a:t>
            </a: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itchFamily="34" charset="-128"/>
                <a:cs typeface="+mn-cs"/>
              </a:rPr>
              <a:t>yhtä paljon </a:t>
            </a: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lapsia kuin yhteensä 260 muussa Suomen kunnassa vuosina 2017-2019</a:t>
            </a:r>
          </a:p>
        </p:txBody>
      </p:sp>
      <p:sp>
        <p:nvSpPr>
          <p:cNvPr id="9" name="Otsikko 2">
            <a:extLst>
              <a:ext uri="{FF2B5EF4-FFF2-40B4-BE49-F238E27FC236}">
                <a16:creationId xmlns:a16="http://schemas.microsoft.com/office/drawing/2014/main" id="{750D208A-1237-4F75-8821-EC855E0B1627}"/>
              </a:ext>
            </a:extLst>
          </p:cNvPr>
          <p:cNvSpPr txBox="1">
            <a:spLocks/>
          </p:cNvSpPr>
          <p:nvPr/>
        </p:nvSpPr>
        <p:spPr>
          <a:xfrm>
            <a:off x="151543" y="137977"/>
            <a:ext cx="11816992" cy="614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Perspektiiviä syntyvien alueelliseen maantieteeseen!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A1E76E3C-627C-4BCC-B2CA-FFC56311498A}"/>
              </a:ext>
            </a:extLst>
          </p:cNvPr>
          <p:cNvSpPr/>
          <p:nvPr/>
        </p:nvSpPr>
        <p:spPr>
          <a:xfrm>
            <a:off x="3503853" y="5077544"/>
            <a:ext cx="2055376" cy="104003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Pääkaupunkiseudulla (Helsinki, Espoo, Vantaa ja Kauniainen) syntyi keskimäärin vuodessa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12 066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lasta vuosina 2017-2019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B2BEF69-E8A2-4BEE-B603-44D664E286DD}"/>
              </a:ext>
            </a:extLst>
          </p:cNvPr>
          <p:cNvCxnSpPr/>
          <p:nvPr/>
        </p:nvCxnSpPr>
        <p:spPr>
          <a:xfrm flipH="1">
            <a:off x="1901628" y="5575412"/>
            <a:ext cx="1577947" cy="542167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E4E56BEB-802E-4019-ADC8-345BF1602C40}"/>
              </a:ext>
            </a:extLst>
          </p:cNvPr>
          <p:cNvSpPr/>
          <p:nvPr/>
        </p:nvSpPr>
        <p:spPr>
          <a:xfrm>
            <a:off x="6456097" y="5055394"/>
            <a:ext cx="2055376" cy="104003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260 sinisellä kartassa olevissa kunnissa syntyi yhteensä keskimäärin vuodessa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12 066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lasta vuosina 2017-2019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5493CE03-7E23-40EB-B65A-9F47AC575FCF}"/>
              </a:ext>
            </a:extLst>
          </p:cNvPr>
          <p:cNvCxnSpPr>
            <a:cxnSpLocks/>
          </p:cNvCxnSpPr>
          <p:nvPr/>
        </p:nvCxnSpPr>
        <p:spPr>
          <a:xfrm flipH="1">
            <a:off x="8511474" y="5259823"/>
            <a:ext cx="737722" cy="315588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0F4AA4AC-CDE1-4BF7-819B-F8EAB62B71FE}"/>
              </a:ext>
            </a:extLst>
          </p:cNvPr>
          <p:cNvSpPr/>
          <p:nvPr/>
        </p:nvSpPr>
        <p:spPr>
          <a:xfrm>
            <a:off x="4200412" y="6384483"/>
            <a:ext cx="534551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Lähde: Tilastokeskus, väestö; syntyneet; väestönmuutosten ennakkotiedot alueittain; Kartat ja luokittelu: Timo Aro 2020</a:t>
            </a:r>
          </a:p>
        </p:txBody>
      </p:sp>
    </p:spTree>
    <p:extLst>
      <p:ext uri="{BB962C8B-B14F-4D97-AF65-F5344CB8AC3E}">
        <p14:creationId xmlns:p14="http://schemas.microsoft.com/office/powerpoint/2010/main" val="17629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D1D01E1-FB99-4D0B-A927-E5AD319C9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8668D79-0880-4CA2-8B6E-8069CC0C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0349F16-0D20-4424-8C7D-DCE1F903E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59883" y="229512"/>
            <a:ext cx="11688962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35FD136-0DA0-401C-895B-5EA48D9A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44" y="146651"/>
            <a:ext cx="4776106" cy="65647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05E9CDC-7821-43F7-B4DB-37AD9545668E}"/>
              </a:ext>
            </a:extLst>
          </p:cNvPr>
          <p:cNvSpPr/>
          <p:nvPr/>
        </p:nvSpPr>
        <p:spPr>
          <a:xfrm rot="10800000" flipV="1">
            <a:off x="314325" y="6366231"/>
            <a:ext cx="27066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Tilastokeskus, ruutuaineisto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Viualisointi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Rasmus Aro 2019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C177ADD-2F28-48FE-983A-84DB830378BD}"/>
              </a:ext>
            </a:extLst>
          </p:cNvPr>
          <p:cNvSpPr/>
          <p:nvPr/>
        </p:nvSpPr>
        <p:spPr>
          <a:xfrm>
            <a:off x="6525821" y="553409"/>
            <a:ext cx="236764" cy="171450"/>
          </a:xfrm>
          <a:prstGeom prst="rect">
            <a:avLst/>
          </a:prstGeom>
          <a:solidFill>
            <a:srgbClr val="266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A5B42D8-F681-4170-9D68-5AE058195541}"/>
              </a:ext>
            </a:extLst>
          </p:cNvPr>
          <p:cNvSpPr/>
          <p:nvPr/>
        </p:nvSpPr>
        <p:spPr>
          <a:xfrm>
            <a:off x="6525821" y="892709"/>
            <a:ext cx="236764" cy="171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397A1F6-CFCC-4BBB-9F8C-617D984FBAB9}"/>
              </a:ext>
            </a:extLst>
          </p:cNvPr>
          <p:cNvSpPr/>
          <p:nvPr/>
        </p:nvSpPr>
        <p:spPr>
          <a:xfrm>
            <a:off x="6762585" y="472986"/>
            <a:ext cx="1628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Kasvaneita ruutuja 21 %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0EF0CD67-CD70-479C-B23A-D18CBD3D5C83}"/>
              </a:ext>
            </a:extLst>
          </p:cNvPr>
          <p:cNvSpPr/>
          <p:nvPr/>
        </p:nvSpPr>
        <p:spPr>
          <a:xfrm>
            <a:off x="6762585" y="805282"/>
            <a:ext cx="1852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Supistuneita ruutuja 71,9 %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8E1B7557-F1B4-46D7-B555-EC99F206AD3D}"/>
              </a:ext>
            </a:extLst>
          </p:cNvPr>
          <p:cNvSpPr/>
          <p:nvPr/>
        </p:nvSpPr>
        <p:spPr>
          <a:xfrm>
            <a:off x="6525821" y="1179235"/>
            <a:ext cx="236764" cy="17145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1A868D4-B30E-4708-BC6A-DA2481E9771A}"/>
              </a:ext>
            </a:extLst>
          </p:cNvPr>
          <p:cNvSpPr/>
          <p:nvPr/>
        </p:nvSpPr>
        <p:spPr>
          <a:xfrm>
            <a:off x="6762585" y="1126460"/>
            <a:ext cx="12675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Ei muutosta 7,1 %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9F9E0143-44CE-47A5-A0A8-E1BAF02F893C}"/>
              </a:ext>
            </a:extLst>
          </p:cNvPr>
          <p:cNvSpPr/>
          <p:nvPr/>
        </p:nvSpPr>
        <p:spPr>
          <a:xfrm>
            <a:off x="6812404" y="1482394"/>
            <a:ext cx="229902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Merkittäviä h</a:t>
            </a:r>
            <a:r>
              <a:rPr kumimoji="0" lang="fi-FI" sz="112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enkilöjunaratayhteyksiä</a:t>
            </a:r>
            <a:endParaRPr kumimoji="0" lang="fi-FI" sz="11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uora yhdysviiva 22">
            <a:extLst>
              <a:ext uri="{FF2B5EF4-FFF2-40B4-BE49-F238E27FC236}">
                <a16:creationId xmlns:a16="http://schemas.microsoft.com/office/drawing/2014/main" id="{A1FA71EF-AF1C-401D-B199-262808A9E237}"/>
              </a:ext>
            </a:extLst>
          </p:cNvPr>
          <p:cNvCxnSpPr>
            <a:cxnSpLocks/>
          </p:cNvCxnSpPr>
          <p:nvPr/>
        </p:nvCxnSpPr>
        <p:spPr>
          <a:xfrm>
            <a:off x="6476002" y="1615123"/>
            <a:ext cx="3364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isällön paikkamerkki 17">
            <a:extLst>
              <a:ext uri="{FF2B5EF4-FFF2-40B4-BE49-F238E27FC236}">
                <a16:creationId xmlns:a16="http://schemas.microsoft.com/office/drawing/2014/main" id="{441E197A-8715-4DDB-9E37-B740F70B009A}"/>
              </a:ext>
            </a:extLst>
          </p:cNvPr>
          <p:cNvSpPr txBox="1">
            <a:spLocks/>
          </p:cNvSpPr>
          <p:nvPr/>
        </p:nvSpPr>
        <p:spPr>
          <a:xfrm>
            <a:off x="442637" y="1482394"/>
            <a:ext cx="6092687" cy="413348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Väestönkehitys 5 km x 5 km ruuduissa vuosina 2010-2018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Kartassa on kuvattu väestönkehityksen ja eräiden ratayhteyksien välistä yhteyttä vuosina 2010-2018. Kartassa on sinisellä kasvaneet ruudut (21 %) ja punaisella supistuneet ruudut (71,9 %). Väestö on kasvanut yli 500 henkilöllä 103 ruudussa ja vähentynyt yli -500 henkilöllä 19 ruuduissa. Väestöruutuja on yhteensä noin 10 300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03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40C70A8E-60E6-4117-8BF2-60198B137697}"/>
              </a:ext>
            </a:extLst>
          </p:cNvPr>
          <p:cNvSpPr/>
          <p:nvPr/>
        </p:nvSpPr>
        <p:spPr>
          <a:xfrm>
            <a:off x="2262219" y="4883299"/>
            <a:ext cx="3983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VTT, asiantuntija | Timo Aro | 6.11.2019 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487664A6-C20A-4026-A320-51B525DA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7274"/>
            <a:ext cx="10031128" cy="612474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E926EDF-FCDD-4469-BE22-DD13F1108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" y="0"/>
            <a:ext cx="10607040" cy="625719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F3CB68E-D2FF-4555-A5A4-DABC06D0F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07040" cy="6257194"/>
          </a:xfrm>
          <a:prstGeom prst="rect">
            <a:avLst/>
          </a:prstGeom>
        </p:spPr>
      </p:pic>
      <p:sp>
        <p:nvSpPr>
          <p:cNvPr id="10" name="Otsikko 2">
            <a:extLst>
              <a:ext uri="{FF2B5EF4-FFF2-40B4-BE49-F238E27FC236}">
                <a16:creationId xmlns:a16="http://schemas.microsoft.com/office/drawing/2014/main" id="{0BC7C1EE-95CC-4219-9337-653A47DE3A90}"/>
              </a:ext>
            </a:extLst>
          </p:cNvPr>
          <p:cNvSpPr txBox="1">
            <a:spLocks/>
          </p:cNvSpPr>
          <p:nvPr/>
        </p:nvSpPr>
        <p:spPr>
          <a:xfrm>
            <a:off x="6413964" y="481128"/>
            <a:ext cx="5943599" cy="7683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SUURTEN KAUPUNKISEUTUJEN MERKITYS</a:t>
            </a:r>
            <a:r>
              <a:rPr kumimoji="0" lang="fi-FI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KOROSTUU!</a:t>
            </a:r>
            <a:endParaRPr kumimoji="0" lang="fi-FI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17044BB-F89B-4DBA-AA8F-664DED15FB66}"/>
              </a:ext>
            </a:extLst>
          </p:cNvPr>
          <p:cNvSpPr/>
          <p:nvPr/>
        </p:nvSpPr>
        <p:spPr>
          <a:xfrm>
            <a:off x="7445020" y="2675031"/>
            <a:ext cx="45945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Asukkaista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 53,1 % kuudella ja 62,5 % kymmenellä suurimmalla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kaupunkiseu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-dulla 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38A3C34B-DDCA-4A1D-9B2F-273894F15213}"/>
              </a:ext>
            </a:extLst>
          </p:cNvPr>
          <p:cNvSpPr/>
          <p:nvPr/>
        </p:nvSpPr>
        <p:spPr>
          <a:xfrm>
            <a:off x="11789305" y="1077100"/>
            <a:ext cx="9188223" cy="49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055CB6D2-CA88-4A46-A6E0-833ACD435514}"/>
              </a:ext>
            </a:extLst>
          </p:cNvPr>
          <p:cNvSpPr/>
          <p:nvPr/>
        </p:nvSpPr>
        <p:spPr>
          <a:xfrm>
            <a:off x="7441095" y="3867636"/>
            <a:ext cx="47232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Työpaikoista 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57,1 % kuudella ja 66,2 % kymmenellä suurimmalla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kaupunkiseu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-dulla 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2BE292A4-927A-418E-A459-A4AA31DAC64B}"/>
              </a:ext>
            </a:extLst>
          </p:cNvPr>
          <p:cNvSpPr/>
          <p:nvPr/>
        </p:nvSpPr>
        <p:spPr>
          <a:xfrm>
            <a:off x="11415594" y="609600"/>
            <a:ext cx="9935646" cy="349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581BB489-D183-4082-8D5B-0946B9001F45}"/>
              </a:ext>
            </a:extLst>
          </p:cNvPr>
          <p:cNvSpPr/>
          <p:nvPr/>
        </p:nvSpPr>
        <p:spPr>
          <a:xfrm>
            <a:off x="7441094" y="5110698"/>
            <a:ext cx="45114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Akateemisista nuorista aikuisista 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74,6 % kuudella ja 81,4 % kymmenellä suurimmalla kaupunkiseudulla 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C2A2811-2BE2-4135-A9CF-AA71D52E14A6}"/>
              </a:ext>
            </a:extLst>
          </p:cNvPr>
          <p:cNvSpPr/>
          <p:nvPr/>
        </p:nvSpPr>
        <p:spPr>
          <a:xfrm>
            <a:off x="469123" y="6488668"/>
            <a:ext cx="4917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Lähde: Tilastokeskus, ennakkoväkiluku alueittain; työssäkäynti; koulutusrakenne Luokittelu: Timo Aro 2019 ja visualisointi: Timo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Widbom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998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3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4B99338-EBA9-42C9-B84E-E18F115BA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4" y="355383"/>
            <a:ext cx="4981282" cy="6147233"/>
          </a:xfrm>
          <a:prstGeom prst="rect">
            <a:avLst/>
          </a:prstGeom>
        </p:spPr>
      </p:pic>
      <p:sp>
        <p:nvSpPr>
          <p:cNvPr id="3" name="Sisällön paikkamerkki 17">
            <a:extLst>
              <a:ext uri="{FF2B5EF4-FFF2-40B4-BE49-F238E27FC236}">
                <a16:creationId xmlns:a16="http://schemas.microsoft.com/office/drawing/2014/main" id="{ED360C1D-AB93-4FBC-B29B-D033495DE6BE}"/>
              </a:ext>
            </a:extLst>
          </p:cNvPr>
          <p:cNvSpPr txBox="1">
            <a:spLocks/>
          </p:cNvSpPr>
          <p:nvPr/>
        </p:nvSpPr>
        <p:spPr>
          <a:xfrm>
            <a:off x="5306786" y="1362257"/>
            <a:ext cx="6092687" cy="413348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600" dirty="0">
                <a:latin typeface="Trebuchet MS" panose="020B0603020202020204"/>
              </a:rPr>
              <a:t>Ja kasvavana haasteena samanaikaisesti vakituisen asutuksen tyhjeneminen eri puolilla maata!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5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7">
            <a:extLst>
              <a:ext uri="{FF2B5EF4-FFF2-40B4-BE49-F238E27FC236}">
                <a16:creationId xmlns:a16="http://schemas.microsoft.com/office/drawing/2014/main" id="{B12F3820-4558-44B8-BFF6-69BBCF771CB4}"/>
              </a:ext>
            </a:extLst>
          </p:cNvPr>
          <p:cNvSpPr txBox="1">
            <a:spLocks/>
          </p:cNvSpPr>
          <p:nvPr/>
        </p:nvSpPr>
        <p:spPr>
          <a:xfrm>
            <a:off x="6890657" y="1458117"/>
            <a:ext cx="4969226" cy="413348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Case-esimerkkinä </a:t>
            </a:r>
            <a:r>
              <a:rPr lang="fi-FI" sz="3600" dirty="0">
                <a:latin typeface="Trebuchet MS" panose="020B0603020202020204"/>
              </a:rPr>
              <a:t>ETELÄ-SAVO ja PIEKSÄMÄKI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B2F881-5254-48CF-892F-EB5F7A814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8540" r="14791" b="4005"/>
          <a:stretch/>
        </p:blipFill>
        <p:spPr>
          <a:xfrm>
            <a:off x="41836" y="0"/>
            <a:ext cx="6648520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E920ABC-F0C2-48A0-8716-5581617E5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5555" r="27290" b="10672"/>
          <a:stretch/>
        </p:blipFill>
        <p:spPr>
          <a:xfrm>
            <a:off x="0" y="0"/>
            <a:ext cx="6690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FC5F6-08D2-460D-9A7F-AC4142F7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73" y="365127"/>
            <a:ext cx="11595887" cy="654469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C00000"/>
                </a:solidFill>
                <a:latin typeface="Arial Black" panose="020B0A04020102020204" pitchFamily="34" charset="0"/>
              </a:rPr>
              <a:t>PIEKSÄMÄEN VÄESTÖNKEHITYS OSAKTEKIJÖITTÄIN 2010-2019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325F4271-EBC4-409D-82FA-EE2D7751E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765079"/>
              </p:ext>
            </p:extLst>
          </p:nvPr>
        </p:nvGraphicFramePr>
        <p:xfrm>
          <a:off x="404601" y="1084333"/>
          <a:ext cx="11288389" cy="540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AB0C9B05-E371-4D4F-A0AD-6686DFC3125F}"/>
              </a:ext>
            </a:extLst>
          </p:cNvPr>
          <p:cNvSpPr/>
          <p:nvPr/>
        </p:nvSpPr>
        <p:spPr>
          <a:xfrm>
            <a:off x="7840968" y="6552579"/>
            <a:ext cx="49178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Lähde: Tilastokeskus, väestö; muuttoliike; ennakkoväkiluku alueittain; </a:t>
            </a:r>
          </a:p>
        </p:txBody>
      </p:sp>
    </p:spTree>
    <p:extLst>
      <p:ext uri="{BB962C8B-B14F-4D97-AF65-F5344CB8AC3E}">
        <p14:creationId xmlns:p14="http://schemas.microsoft.com/office/powerpoint/2010/main" val="8422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788A4E7E-0F6D-4625-9D49-6898F37B0D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489825"/>
              </p:ext>
            </p:extLst>
          </p:nvPr>
        </p:nvGraphicFramePr>
        <p:xfrm>
          <a:off x="445062" y="1100517"/>
          <a:ext cx="11547334" cy="547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tsikko 1">
            <a:extLst>
              <a:ext uri="{FF2B5EF4-FFF2-40B4-BE49-F238E27FC236}">
                <a16:creationId xmlns:a16="http://schemas.microsoft.com/office/drawing/2014/main" id="{2F19FBA5-1E35-46AA-9651-1C78403206A4}"/>
              </a:ext>
            </a:extLst>
          </p:cNvPr>
          <p:cNvSpPr txBox="1">
            <a:spLocks/>
          </p:cNvSpPr>
          <p:nvPr/>
        </p:nvSpPr>
        <p:spPr>
          <a:xfrm>
            <a:off x="907126" y="365127"/>
            <a:ext cx="11595887" cy="6544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solidFill>
                  <a:srgbClr val="C00000"/>
                </a:solidFill>
                <a:latin typeface="Arial Black" panose="020B0A04020102020204" pitchFamily="34" charset="0"/>
              </a:rPr>
              <a:t>PIEKSÄMÄEN NETTOMUUTTO IKÄRYHMITTÄIN 2010-2018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DA8130D-61E0-4F65-8DAF-29EB9361AE9C}"/>
              </a:ext>
            </a:extLst>
          </p:cNvPr>
          <p:cNvSpPr/>
          <p:nvPr/>
        </p:nvSpPr>
        <p:spPr>
          <a:xfrm>
            <a:off x="9433463" y="6570732"/>
            <a:ext cx="49178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Lähde: Tilastokeskus, väestö; muuttoliike </a:t>
            </a:r>
          </a:p>
        </p:txBody>
      </p:sp>
    </p:spTree>
    <p:extLst>
      <p:ext uri="{BB962C8B-B14F-4D97-AF65-F5344CB8AC3E}">
        <p14:creationId xmlns:p14="http://schemas.microsoft.com/office/powerpoint/2010/main" val="413593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62AF51-F34D-504A-B33F-86189780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50" y="274639"/>
            <a:ext cx="380325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i-FI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Pieksämäen väestönkehitys 2010-2040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A16F09-8737-3346-8609-3084DCAB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89" y="1600203"/>
            <a:ext cx="3863841" cy="4525963"/>
          </a:xfrm>
        </p:spPr>
        <p:txBody>
          <a:bodyPr>
            <a:noAutofit/>
          </a:bodyPr>
          <a:lstStyle/>
          <a:p>
            <a:r>
              <a:rPr lang="fi-FI" sz="1800" dirty="0"/>
              <a:t>Graafissa kuvataan Pieksämäen </a:t>
            </a:r>
            <a:r>
              <a:rPr lang="fi-FI" sz="1800" dirty="0" err="1"/>
              <a:t>toteu-tunutta</a:t>
            </a:r>
            <a:r>
              <a:rPr lang="fi-FI" sz="1800" dirty="0"/>
              <a:t> ja ennakoitua väestönkehitys-</a:t>
            </a:r>
            <a:r>
              <a:rPr lang="fi-FI" sz="1800" dirty="0" err="1"/>
              <a:t>tä</a:t>
            </a:r>
            <a:r>
              <a:rPr lang="fi-FI" sz="1800" dirty="0"/>
              <a:t> vuosina 2010-2040 aikana sekä vuosittaista väestönmuutosta (%/v). </a:t>
            </a:r>
          </a:p>
          <a:p>
            <a:endParaRPr lang="fi-FI" sz="1800" dirty="0"/>
          </a:p>
          <a:p>
            <a:r>
              <a:rPr lang="fi-FI" sz="1800" dirty="0"/>
              <a:t>Pieksämäen väkiluku on supistunut koko 2010-luvun ajan(-2200 hlöä). Supistuminen on voimistunut 2010-luvun aikana: kriittinen raja yli -1 % vuodessa ylittynyt useamman kerran.  </a:t>
            </a:r>
          </a:p>
          <a:p>
            <a:endParaRPr lang="fi-FI" sz="1800" dirty="0"/>
          </a:p>
          <a:p>
            <a:r>
              <a:rPr lang="fi-FI" sz="1800" dirty="0"/>
              <a:t>Tilastokeskuksen väestöennusteen mukaan Pieksämäen väestö supistuu edelleen vuosien 2019-2040 aikana. Väestö supistuu ennusteen mukaan noin -3 900 henkilöllä vuoteen 2040 mennessä. 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6BECD07-10A5-254F-BA7A-17994CBACF90}"/>
              </a:ext>
            </a:extLst>
          </p:cNvPr>
          <p:cNvSpPr txBox="1"/>
          <p:nvPr/>
        </p:nvSpPr>
        <p:spPr bwMode="auto">
          <a:xfrm>
            <a:off x="8991600" y="6126166"/>
            <a:ext cx="3200400" cy="7318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24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65292E1-F96E-774D-848C-789550C703B7}"/>
              </a:ext>
            </a:extLst>
          </p:cNvPr>
          <p:cNvSpPr txBox="1"/>
          <p:nvPr/>
        </p:nvSpPr>
        <p:spPr bwMode="auto">
          <a:xfrm>
            <a:off x="8030308" y="6729047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fi-FI" sz="1200" dirty="0"/>
              <a:t>Lähde: Tilastokeskus: väestörakenne, väestöennuste</a:t>
            </a:r>
          </a:p>
        </p:txBody>
      </p:sp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73BD89E0-BD23-4219-881F-AE90A97D1F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609843"/>
              </p:ext>
            </p:extLst>
          </p:nvPr>
        </p:nvGraphicFramePr>
        <p:xfrm>
          <a:off x="4079630" y="205978"/>
          <a:ext cx="7896581" cy="623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3F184CBE-91EA-4472-84D9-4AC4DDC2F2C9}"/>
              </a:ext>
            </a:extLst>
          </p:cNvPr>
          <p:cNvCxnSpPr/>
          <p:nvPr/>
        </p:nvCxnSpPr>
        <p:spPr>
          <a:xfrm flipH="1">
            <a:off x="5073706" y="4377791"/>
            <a:ext cx="603665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2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1B53A5-3638-45AE-8170-850DF8F4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331" y="23018"/>
            <a:ext cx="6920947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Pieksämäen tulevaisuuspolut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022263-E2BC-4E16-BCE3-1354E49C4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381" y="867844"/>
            <a:ext cx="6681167" cy="5016121"/>
          </a:xfrm>
        </p:spPr>
        <p:txBody>
          <a:bodyPr/>
          <a:lstStyle/>
          <a:p>
            <a:pPr marL="514350" indent="-514350">
              <a:buSzPct val="200000"/>
              <a:buFont typeface="+mj-lt"/>
              <a:buAutoNum type="arabicPeriod"/>
            </a:pPr>
            <a:endParaRPr lang="fi-FI" dirty="0"/>
          </a:p>
          <a:p>
            <a:pPr marL="514350" indent="-514350">
              <a:buSzPct val="200000"/>
              <a:buFont typeface="+mj-lt"/>
              <a:buAutoNum type="arabicPeriod"/>
            </a:pPr>
            <a:r>
              <a:rPr lang="fi-FI" sz="3600" dirty="0"/>
              <a:t>Itse itseään toteuttava ennustepolku</a:t>
            </a:r>
          </a:p>
          <a:p>
            <a:pPr marL="514350" indent="-514350">
              <a:buSzPct val="200000"/>
              <a:buFont typeface="+mj-lt"/>
              <a:buAutoNum type="arabicPeriod"/>
            </a:pPr>
            <a:endParaRPr lang="fi-FI" sz="3600" dirty="0"/>
          </a:p>
          <a:p>
            <a:pPr marL="514350" indent="-514350">
              <a:buSzPct val="200000"/>
              <a:buFont typeface="+mj-lt"/>
              <a:buAutoNum type="arabicPeriod"/>
            </a:pPr>
            <a:r>
              <a:rPr lang="fi-FI" sz="3600" dirty="0"/>
              <a:t>Omaehtoisen vaikuttamisen polku</a:t>
            </a:r>
          </a:p>
          <a:p>
            <a:pPr marL="514350" indent="-514350">
              <a:buSzPct val="200000"/>
              <a:buFont typeface="+mj-lt"/>
              <a:buAutoNum type="arabicPeriod"/>
            </a:pPr>
            <a:endParaRPr lang="fi-FI" sz="3600" dirty="0"/>
          </a:p>
          <a:p>
            <a:pPr marL="514350" indent="-514350">
              <a:buSzPct val="200000"/>
              <a:buFont typeface="+mj-lt"/>
              <a:buAutoNum type="arabicPeriod"/>
            </a:pPr>
            <a:r>
              <a:rPr lang="fi-FI" sz="3600" dirty="0"/>
              <a:t>Tyylikkään taantumisen polku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DFE8E067-79CE-4DCF-BEEA-6FA7300CFD97}"/>
              </a:ext>
            </a:extLst>
          </p:cNvPr>
          <p:cNvSpPr/>
          <p:nvPr/>
        </p:nvSpPr>
        <p:spPr>
          <a:xfrm>
            <a:off x="470452" y="-1111139"/>
            <a:ext cx="4000500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5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10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ABA0669-8606-492A-A1A3-837B350A1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14899"/>
            <a:ext cx="10572750" cy="5667375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5B8F0566-DEBD-4269-B302-9529FCF40226}"/>
              </a:ext>
            </a:extLst>
          </p:cNvPr>
          <p:cNvSpPr txBox="1">
            <a:spLocks/>
          </p:cNvSpPr>
          <p:nvPr/>
        </p:nvSpPr>
        <p:spPr bwMode="auto">
          <a:xfrm>
            <a:off x="299405" y="582464"/>
            <a:ext cx="80554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3" indent="-342893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6" indent="-285745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7" indent="-228596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7" indent="-228596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59" indent="-228596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48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0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9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22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Mitkä ovat asioita ja tekijöitä, joihin </a:t>
            </a:r>
            <a:r>
              <a:rPr lang="fi-FI" sz="2400" dirty="0">
                <a:solidFill>
                  <a:srgbClr val="000000"/>
                </a:solidFill>
                <a:latin typeface="Calibri"/>
              </a:rPr>
              <a:t>Pieksämäki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voi itse vaikuttaa omilla suunnitelmillaan, valinnoillaan,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päätök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-sillään ja teoillaan?</a:t>
            </a: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Mitkä ovat sellaisia asioita tai tekijöitä, joissa Pieksämäen kannattaa tehdä</a:t>
            </a:r>
            <a:r>
              <a:rPr kumimoji="0" lang="fi-FI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yhteistyötä muiden kanssa?</a:t>
            </a: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lang="fi-FI" sz="2400" baseline="0" dirty="0">
              <a:solidFill>
                <a:srgbClr val="000000"/>
              </a:solidFill>
              <a:latin typeface="Calibri"/>
            </a:endParaRP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Mitkä ovat sellaisia asioita, joissa </a:t>
            </a:r>
            <a:r>
              <a:rPr lang="fi-FI" sz="2400" dirty="0">
                <a:solidFill>
                  <a:srgbClr val="000000"/>
                </a:solidFill>
                <a:latin typeface="Calibri"/>
              </a:rPr>
              <a:t>Pieksämäki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on riippu-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vainen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muiden tekemistä päätöksistä ja niiden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aiheutta-mista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seurauksista?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0F59D10-2FF0-4A40-B7E5-EB6263D5C1E1}"/>
              </a:ext>
            </a:extLst>
          </p:cNvPr>
          <p:cNvSpPr/>
          <p:nvPr/>
        </p:nvSpPr>
        <p:spPr>
          <a:xfrm>
            <a:off x="1746892" y="5440862"/>
            <a:ext cx="86982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Kolme kriittistä avainkysymystä</a:t>
            </a:r>
            <a:endParaRPr kumimoji="0" lang="fi-FI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176F78E-26F7-4476-96C4-CB2AABD3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14" y="2968415"/>
            <a:ext cx="10627451" cy="426297"/>
          </a:xfrm>
        </p:spPr>
        <p:txBody>
          <a:bodyPr>
            <a:noAutofit/>
          </a:bodyPr>
          <a:lstStyle/>
          <a:p>
            <a:pPr algn="ctr"/>
            <a:r>
              <a:rPr lang="fi-FI" sz="6600" dirty="0"/>
              <a:t>(L)OPETUS…</a:t>
            </a:r>
          </a:p>
        </p:txBody>
      </p:sp>
    </p:spTree>
    <p:extLst>
      <p:ext uri="{BB962C8B-B14F-4D97-AF65-F5344CB8AC3E}">
        <p14:creationId xmlns:p14="http://schemas.microsoft.com/office/powerpoint/2010/main" val="17202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2"/>
          <p:cNvSpPr txBox="1">
            <a:spLocks/>
          </p:cNvSpPr>
          <p:nvPr/>
        </p:nvSpPr>
        <p:spPr>
          <a:xfrm>
            <a:off x="544689" y="265479"/>
            <a:ext cx="11405324" cy="42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ALUKSI TILANNEKUVAAN LIITTYVÄÄ REAALITERAPIAA 1 (5)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24130F9E-4B1D-4581-BD66-0197E1D8DFE5}"/>
              </a:ext>
            </a:extLst>
          </p:cNvPr>
          <p:cNvSpPr txBox="1">
            <a:spLocks/>
          </p:cNvSpPr>
          <p:nvPr/>
        </p:nvSpPr>
        <p:spPr>
          <a:xfrm>
            <a:off x="243379" y="5338653"/>
            <a:ext cx="11261485" cy="125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MITEN KASVAVAAN ALUEELLISEEN ERIYTYMISEEN LIITTYVÄT HAASTEET KYETÄÄN RATKAISEMAAN?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C5C155CB-5017-4494-AD0A-3563A54C563E}"/>
              </a:ext>
            </a:extLst>
          </p:cNvPr>
          <p:cNvSpPr txBox="1">
            <a:spLocks/>
          </p:cNvSpPr>
          <p:nvPr/>
        </p:nvSpPr>
        <p:spPr>
          <a:xfrm>
            <a:off x="392620" y="805619"/>
            <a:ext cx="11486103" cy="80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+176 000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koko maan väestönlisäys vuosina 2010-2019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E8B4B404-9131-4FE0-8DCF-346DE4B67D93}"/>
              </a:ext>
            </a:extLst>
          </p:cNvPr>
          <p:cNvSpPr txBox="1">
            <a:spLocks/>
          </p:cNvSpPr>
          <p:nvPr/>
        </p:nvSpPr>
        <p:spPr>
          <a:xfrm>
            <a:off x="392619" y="3581242"/>
            <a:ext cx="11486103" cy="964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7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+78 </a:t>
            </a:r>
            <a:r>
              <a:rPr kumimoji="0" lang="fi-FI" sz="3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väestönlisäystä saaneiden kuntien määrä 2010-luvulla eli keskimäärin vain 	    joka neljäs kunta (78/311)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604FCF3B-0C3E-4922-9CB6-06EEBEE3533E}"/>
              </a:ext>
            </a:extLst>
          </p:cNvPr>
          <p:cNvSpPr txBox="1">
            <a:spLocks/>
          </p:cNvSpPr>
          <p:nvPr/>
        </p:nvSpPr>
        <p:spPr>
          <a:xfrm>
            <a:off x="369593" y="1639598"/>
            <a:ext cx="11729967" cy="80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+339 000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kahdeksan suurimman kaupungin väestönlisäys 2010-luvulla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9D40377-92A0-4895-9103-1E49F9273E45}"/>
              </a:ext>
            </a:extLst>
          </p:cNvPr>
          <p:cNvSpPr txBox="1">
            <a:spLocks/>
          </p:cNvSpPr>
          <p:nvPr/>
        </p:nvSpPr>
        <p:spPr>
          <a:xfrm>
            <a:off x="243379" y="2572225"/>
            <a:ext cx="11729967" cy="80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-163 000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303 muun Suomen kunnan väestönlisäys 2010-luvun aikana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3B1D3686-C708-48BB-93F4-0DD4DDC3FF26}"/>
              </a:ext>
            </a:extLst>
          </p:cNvPr>
          <p:cNvSpPr txBox="1">
            <a:spLocks/>
          </p:cNvSpPr>
          <p:nvPr/>
        </p:nvSpPr>
        <p:spPr>
          <a:xfrm>
            <a:off x="224214" y="4572486"/>
            <a:ext cx="11486103" cy="964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7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fi-FI" sz="6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r>
            <a:r>
              <a:rPr kumimoji="0" lang="fi-FI" sz="7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3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kunnassa syntyi 20 lasta tai vähemmän keskimäärin vuosina 2017-2019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BC87EF4D-DABE-4DE8-9EA7-565F051E7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584FB53-2FAA-49CB-AC2E-C0D3FC4F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2">
            <a:extLst>
              <a:ext uri="{FF2B5EF4-FFF2-40B4-BE49-F238E27FC236}">
                <a16:creationId xmlns:a16="http://schemas.microsoft.com/office/drawing/2014/main" id="{03179CED-9377-4C52-A880-DFDBA837A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268" y="211756"/>
            <a:ext cx="11713464" cy="60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8D8C5B8D-62B9-400A-A9C1-60CB6B938211}"/>
              </a:ext>
            </a:extLst>
          </p:cNvPr>
          <p:cNvSpPr/>
          <p:nvPr/>
        </p:nvSpPr>
        <p:spPr>
          <a:xfrm>
            <a:off x="594874" y="1317532"/>
            <a:ext cx="6056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200" dirty="0">
                <a:solidFill>
                  <a:schemeClr val="bg1"/>
                </a:solidFill>
              </a:rPr>
              <a:t>Alueiden välinen kilpailu kiihtyy ja kiristyy nuorista ja </a:t>
            </a:r>
          </a:p>
          <a:p>
            <a:pPr algn="ctr"/>
            <a:r>
              <a:rPr lang="fi-FI" sz="3200" dirty="0">
                <a:solidFill>
                  <a:schemeClr val="bg1"/>
                </a:solidFill>
              </a:rPr>
              <a:t>nuorista aikuisista, osaajista, resursseista, näkyvyydestä,</a:t>
            </a:r>
          </a:p>
          <a:p>
            <a:pPr algn="ctr"/>
            <a:r>
              <a:rPr lang="fi-FI" sz="3200" dirty="0">
                <a:solidFill>
                  <a:schemeClr val="bg1"/>
                </a:solidFill>
              </a:rPr>
              <a:t>huomioarvosta jne., jonka seurauksena </a:t>
            </a:r>
            <a:r>
              <a:rPr lang="fi-FI" sz="3200" b="1" dirty="0">
                <a:solidFill>
                  <a:schemeClr val="bg1"/>
                </a:solidFill>
              </a:rPr>
              <a:t>ALUEET JAKAUTUVAT VOITTAJIIN, SINNITTELIJÖIHIN JA HÄVIÄJIIN </a:t>
            </a:r>
          </a:p>
        </p:txBody>
      </p:sp>
    </p:spTree>
    <p:extLst>
      <p:ext uri="{BB962C8B-B14F-4D97-AF65-F5344CB8AC3E}">
        <p14:creationId xmlns:p14="http://schemas.microsoft.com/office/powerpoint/2010/main" val="8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237744"/>
            <a:ext cx="11832336" cy="5870448"/>
          </a:xfrm>
          <a:prstGeom prst="rect">
            <a:avLst/>
          </a:prstGeom>
        </p:spPr>
      </p:pic>
      <p:sp>
        <p:nvSpPr>
          <p:cNvPr id="5" name="Otsikko 2"/>
          <p:cNvSpPr txBox="1">
            <a:spLocks/>
          </p:cNvSpPr>
          <p:nvPr/>
        </p:nvSpPr>
        <p:spPr>
          <a:xfrm>
            <a:off x="415201" y="478628"/>
            <a:ext cx="11405324" cy="42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TÄSTÄ ON YKSINKERTAISTETTUNA KYSE JATKOSSA!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82664784-09C2-491C-A836-3956ABF182BC}"/>
              </a:ext>
            </a:extLst>
          </p:cNvPr>
          <p:cNvSpPr txBox="1">
            <a:spLocks/>
          </p:cNvSpPr>
          <p:nvPr/>
        </p:nvSpPr>
        <p:spPr>
          <a:xfrm>
            <a:off x="415201" y="1828610"/>
            <a:ext cx="5954778" cy="3972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Lisää lapsia</a:t>
            </a:r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Lisää työtä ja työikäisiä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LISÄÄ MAAHANMUUTTAJIA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Lisää tuottavuutta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Lisää fiksuutta ja toisintekemistä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Lisää toivoa ja tulevaisuus-uskoa!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209006"/>
            <a:ext cx="11672534" cy="6209211"/>
          </a:xfrm>
        </p:spPr>
      </p:pic>
      <p:sp>
        <p:nvSpPr>
          <p:cNvPr id="4" name="Otsikko 2"/>
          <p:cNvSpPr txBox="1">
            <a:spLocks/>
          </p:cNvSpPr>
          <p:nvPr/>
        </p:nvSpPr>
        <p:spPr>
          <a:xfrm>
            <a:off x="249500" y="4693419"/>
            <a:ext cx="11608525" cy="1656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9E131C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j-cs"/>
              </a:rPr>
              <a:t>”Porukalla valitaan tapetteja eteiseen, vaikka koko muu talo on tulessa”</a:t>
            </a: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j-cs"/>
              </a:rPr>
              <a:t/>
            </a:r>
            <a:b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j-cs"/>
              </a:rPr>
            </a:b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j-cs"/>
              </a:rPr>
              <a:t>- Erään taloustutkijan lakoninen kommentti eurokriisin aikaan -</a:t>
            </a:r>
          </a:p>
        </p:txBody>
      </p:sp>
    </p:spTree>
    <p:extLst>
      <p:ext uri="{BB962C8B-B14F-4D97-AF65-F5344CB8AC3E}">
        <p14:creationId xmlns:p14="http://schemas.microsoft.com/office/powerpoint/2010/main" val="25466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7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82664784-09C2-491C-A836-3956ABF182BC}"/>
              </a:ext>
            </a:extLst>
          </p:cNvPr>
          <p:cNvSpPr txBox="1">
            <a:spLocks/>
          </p:cNvSpPr>
          <p:nvPr/>
        </p:nvSpPr>
        <p:spPr>
          <a:xfrm>
            <a:off x="559039" y="1442911"/>
            <a:ext cx="11486103" cy="80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-183 000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15-vuotiaiden lasten määrä vähenee vuoteen 2040 mennessä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1246F43-0A26-4FC0-89CD-E333807F27FE}"/>
              </a:ext>
            </a:extLst>
          </p:cNvPr>
          <p:cNvSpPr txBox="1">
            <a:spLocks/>
          </p:cNvSpPr>
          <p:nvPr/>
        </p:nvSpPr>
        <p:spPr>
          <a:xfrm>
            <a:off x="465257" y="2517465"/>
            <a:ext cx="11579885" cy="807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-103 000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15-64-vuotiaiden työikäisten määrä vähenee vuoteen 2040 mennessä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F41C52EE-530B-4A42-AFA7-83050AB55CF9}"/>
              </a:ext>
            </a:extLst>
          </p:cNvPr>
          <p:cNvSpPr txBox="1">
            <a:spLocks/>
          </p:cNvSpPr>
          <p:nvPr/>
        </p:nvSpPr>
        <p:spPr>
          <a:xfrm>
            <a:off x="412685" y="3683266"/>
            <a:ext cx="11554192" cy="1253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+287 000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yli 64-vuotiaiden määrä kasvaa vuoteen 2040 mennessä (mutta yli 	   	      75-vuotiaiden määrä kasvaa noin 386 000 henkilöllä)</a:t>
            </a:r>
            <a:r>
              <a:rPr kumimoji="0" lang="fi-FI" sz="2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24130F9E-4B1D-4581-BD66-0197E1D8DFE5}"/>
              </a:ext>
            </a:extLst>
          </p:cNvPr>
          <p:cNvSpPr txBox="1">
            <a:spLocks/>
          </p:cNvSpPr>
          <p:nvPr/>
        </p:nvSpPr>
        <p:spPr>
          <a:xfrm>
            <a:off x="559039" y="5415088"/>
            <a:ext cx="11261485" cy="85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MITEN DEMOGRAFINEN YHTÄLÖ RATKAISTAAN?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tsikko 2">
            <a:extLst>
              <a:ext uri="{FF2B5EF4-FFF2-40B4-BE49-F238E27FC236}">
                <a16:creationId xmlns:a16="http://schemas.microsoft.com/office/drawing/2014/main" id="{B5400402-262E-4FDE-944C-75FBE72761F8}"/>
              </a:ext>
            </a:extLst>
          </p:cNvPr>
          <p:cNvSpPr txBox="1">
            <a:spLocks/>
          </p:cNvSpPr>
          <p:nvPr/>
        </p:nvSpPr>
        <p:spPr>
          <a:xfrm>
            <a:off x="544689" y="265479"/>
            <a:ext cx="11405324" cy="42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ALUKSI TILANNEKUVAAN LIITTYVÄÄ REAALITERAPIAA 2 (5)</a:t>
            </a:r>
          </a:p>
        </p:txBody>
      </p:sp>
    </p:spTree>
    <p:extLst>
      <p:ext uri="{BB962C8B-B14F-4D97-AF65-F5344CB8AC3E}">
        <p14:creationId xmlns:p14="http://schemas.microsoft.com/office/powerpoint/2010/main" val="32969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82664784-09C2-491C-A836-3956ABF182BC}"/>
              </a:ext>
            </a:extLst>
          </p:cNvPr>
          <p:cNvSpPr txBox="1">
            <a:spLocks/>
          </p:cNvSpPr>
          <p:nvPr/>
        </p:nvSpPr>
        <p:spPr>
          <a:xfrm>
            <a:off x="559039" y="1442911"/>
            <a:ext cx="11261485" cy="8071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+ 80 000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koko maan väestö kasvaa ennusteen mukaan 2040 mennessä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1246F43-0A26-4FC0-89CD-E333807F27FE}"/>
              </a:ext>
            </a:extLst>
          </p:cNvPr>
          <p:cNvSpPr txBox="1">
            <a:spLocks/>
          </p:cNvSpPr>
          <p:nvPr/>
        </p:nvSpPr>
        <p:spPr>
          <a:xfrm>
            <a:off x="465257" y="2470346"/>
            <a:ext cx="11261485" cy="9842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+482 000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vieraskielisen väestön määrä kasvaa vuoteen 2040 mennessä  	                        (osuus kasvaa 7,1 %:sta 15,6 %:iin)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24130F9E-4B1D-4581-BD66-0197E1D8DFE5}"/>
              </a:ext>
            </a:extLst>
          </p:cNvPr>
          <p:cNvSpPr txBox="1">
            <a:spLocks/>
          </p:cNvSpPr>
          <p:nvPr/>
        </p:nvSpPr>
        <p:spPr>
          <a:xfrm>
            <a:off x="559039" y="5011524"/>
            <a:ext cx="11261485" cy="125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MITEN VÄESTÖRAKENTEEN MUUTOS VAIKUTTAA YHTEISKUNNAN YLEISEEN ILMAPIIRIIN?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2">
            <a:extLst>
              <a:ext uri="{FF2B5EF4-FFF2-40B4-BE49-F238E27FC236}">
                <a16:creationId xmlns:a16="http://schemas.microsoft.com/office/drawing/2014/main" id="{122423D5-3011-4C03-AE61-35E9FE03065C}"/>
              </a:ext>
            </a:extLst>
          </p:cNvPr>
          <p:cNvSpPr txBox="1">
            <a:spLocks/>
          </p:cNvSpPr>
          <p:nvPr/>
        </p:nvSpPr>
        <p:spPr>
          <a:xfrm>
            <a:off x="544689" y="265479"/>
            <a:ext cx="11405324" cy="42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ALUKSI TILANNEKUVAAN LIITTYVÄÄ REAALITERAPIAA 3 (5)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3B209F-1C76-4FA0-BA63-418E9B9D2ACF}"/>
              </a:ext>
            </a:extLst>
          </p:cNvPr>
          <p:cNvSpPr txBox="1">
            <a:spLocks/>
          </p:cNvSpPr>
          <p:nvPr/>
        </p:nvSpPr>
        <p:spPr>
          <a:xfrm>
            <a:off x="343431" y="3740935"/>
            <a:ext cx="11606582" cy="984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6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-403 000 </a:t>
            </a:r>
            <a:r>
              <a:rPr kumimoji="0" lang="fi-FI" sz="3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suomen- ja ruotsinkielisen väestön määrä vähenee vuoteen 2040   	 	          mennessä (käänne negatiiviseksi jo vuonna 2013)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82664784-09C2-491C-A836-3956ABF182BC}"/>
              </a:ext>
            </a:extLst>
          </p:cNvPr>
          <p:cNvSpPr txBox="1">
            <a:spLocks/>
          </p:cNvSpPr>
          <p:nvPr/>
        </p:nvSpPr>
        <p:spPr>
          <a:xfrm>
            <a:off x="559039" y="1442911"/>
            <a:ext cx="11261485" cy="8071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1,1</a:t>
            </a: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miljoonaa työllistä poistuu työmarkkinoilta vuoteen 2035 mennessä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1246F43-0A26-4FC0-89CD-E333807F27FE}"/>
              </a:ext>
            </a:extLst>
          </p:cNvPr>
          <p:cNvSpPr txBox="1">
            <a:spLocks/>
          </p:cNvSpPr>
          <p:nvPr/>
        </p:nvSpPr>
        <p:spPr>
          <a:xfrm>
            <a:off x="465257" y="2384462"/>
            <a:ext cx="11261485" cy="807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46 %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 noin puolet nykyisistä työllisistä seuraavan 15 vuoden aikana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F41C52EE-530B-4A42-AFA7-83050AB55CF9}"/>
              </a:ext>
            </a:extLst>
          </p:cNvPr>
          <p:cNvSpPr txBox="1">
            <a:spLocks/>
          </p:cNvSpPr>
          <p:nvPr/>
        </p:nvSpPr>
        <p:spPr>
          <a:xfrm>
            <a:off x="415201" y="3417260"/>
            <a:ext cx="11554192" cy="12538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-50 000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henkilöä työvoiman tarjonnan (20-24-vuotiaat) ja poistuman (60-			     64-vuotiaat) erotus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vuositasolla.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Lisäksi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toimialakohtaiset ja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alueel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	                 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liset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erot merkittävät.</a:t>
            </a:r>
            <a:r>
              <a:rPr kumimoji="0" lang="fi-FI" sz="2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24130F9E-4B1D-4581-BD66-0197E1D8DFE5}"/>
              </a:ext>
            </a:extLst>
          </p:cNvPr>
          <p:cNvSpPr txBox="1">
            <a:spLocks/>
          </p:cNvSpPr>
          <p:nvPr/>
        </p:nvSpPr>
        <p:spPr>
          <a:xfrm>
            <a:off x="559039" y="5301208"/>
            <a:ext cx="11261485" cy="96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MISTÄ TYÖLLE LÖYDETÄÄN TEKIJÄT LÄHITULEVAISUUDESSA?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2">
            <a:extLst>
              <a:ext uri="{FF2B5EF4-FFF2-40B4-BE49-F238E27FC236}">
                <a16:creationId xmlns:a16="http://schemas.microsoft.com/office/drawing/2014/main" id="{122423D5-3011-4C03-AE61-35E9FE03065C}"/>
              </a:ext>
            </a:extLst>
          </p:cNvPr>
          <p:cNvSpPr txBox="1">
            <a:spLocks/>
          </p:cNvSpPr>
          <p:nvPr/>
        </p:nvSpPr>
        <p:spPr>
          <a:xfrm>
            <a:off x="544689" y="265479"/>
            <a:ext cx="11405324" cy="42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ALUKSI TILANNEKUVAAN LIITTYVÄÄ REAALITERAPIAA 4 (5)</a:t>
            </a:r>
          </a:p>
        </p:txBody>
      </p:sp>
    </p:spTree>
    <p:extLst>
      <p:ext uri="{BB962C8B-B14F-4D97-AF65-F5344CB8AC3E}">
        <p14:creationId xmlns:p14="http://schemas.microsoft.com/office/powerpoint/2010/main" val="27584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82664784-09C2-491C-A836-3956ABF182BC}"/>
              </a:ext>
            </a:extLst>
          </p:cNvPr>
          <p:cNvSpPr txBox="1">
            <a:spLocks/>
          </p:cNvSpPr>
          <p:nvPr/>
        </p:nvSpPr>
        <p:spPr>
          <a:xfrm>
            <a:off x="581794" y="1353962"/>
            <a:ext cx="11261485" cy="80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fi-FI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oppilasta ala- ja yläkouluissa keskimäärin yhtä luokkaa kohden nyt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1246F43-0A26-4FC0-89CD-E333807F27FE}"/>
              </a:ext>
            </a:extLst>
          </p:cNvPr>
          <p:cNvSpPr txBox="1">
            <a:spLocks/>
          </p:cNvSpPr>
          <p:nvPr/>
        </p:nvSpPr>
        <p:spPr>
          <a:xfrm>
            <a:off x="271362" y="4005064"/>
            <a:ext cx="11261485" cy="1012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7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-6 550 </a:t>
            </a:r>
            <a:r>
              <a:rPr kumimoji="0" lang="fi-FI" sz="3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luokkaa vähemmän kuin nyt, jos lasten määrä vähenee ennusteen  	  	             mukaisesti  vuoteen 2040 mennessä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24130F9E-4B1D-4581-BD66-0197E1D8DFE5}"/>
              </a:ext>
            </a:extLst>
          </p:cNvPr>
          <p:cNvSpPr txBox="1">
            <a:spLocks/>
          </p:cNvSpPr>
          <p:nvPr/>
        </p:nvSpPr>
        <p:spPr>
          <a:xfrm>
            <a:off x="695400" y="5229200"/>
            <a:ext cx="11261485" cy="125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MITEN HALLITUSTI MUUTOSTA KYETÄÄN OHJAAMAAN KOULUTUSASTE KERRALLAAN?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7050EC5-F276-4D95-9972-C1E476ED741E}"/>
              </a:ext>
            </a:extLst>
          </p:cNvPr>
          <p:cNvSpPr txBox="1">
            <a:spLocks/>
          </p:cNvSpPr>
          <p:nvPr/>
        </p:nvSpPr>
        <p:spPr>
          <a:xfrm>
            <a:off x="271362" y="2610129"/>
            <a:ext cx="11261485" cy="1012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5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-131 000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7-15-vuotiaiden lasten määrä vähenee ennusteen mukaan  	 	                   vuoteen 2040 mennessä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4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2">
            <a:extLst>
              <a:ext uri="{FF2B5EF4-FFF2-40B4-BE49-F238E27FC236}">
                <a16:creationId xmlns:a16="http://schemas.microsoft.com/office/drawing/2014/main" id="{80E04DB8-A4C7-488C-9725-7ABAAB499B79}"/>
              </a:ext>
            </a:extLst>
          </p:cNvPr>
          <p:cNvSpPr txBox="1">
            <a:spLocks/>
          </p:cNvSpPr>
          <p:nvPr/>
        </p:nvSpPr>
        <p:spPr>
          <a:xfrm>
            <a:off x="544689" y="265479"/>
            <a:ext cx="11405324" cy="42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ALUKSI TILANNEKUVAAN LIITTYVÄÄ REAALITERAPIAA 5 (5)</a:t>
            </a:r>
          </a:p>
        </p:txBody>
      </p:sp>
    </p:spTree>
    <p:extLst>
      <p:ext uri="{BB962C8B-B14F-4D97-AF65-F5344CB8AC3E}">
        <p14:creationId xmlns:p14="http://schemas.microsoft.com/office/powerpoint/2010/main" val="16007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isällön paikkamerkk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037611"/>
              </p:ext>
            </p:extLst>
          </p:nvPr>
        </p:nvGraphicFramePr>
        <p:xfrm>
          <a:off x="417148" y="579654"/>
          <a:ext cx="7028688" cy="599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uorakulmio 5"/>
          <p:cNvSpPr/>
          <p:nvPr/>
        </p:nvSpPr>
        <p:spPr>
          <a:xfrm>
            <a:off x="167640" y="164156"/>
            <a:ext cx="7527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85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ALUE- JA VÄESTÖKEHTYKSEN MUUTOSVOIMAT VAIKUTTAVAT KAIKKIEN ALUEIDEN KEHITYKSEEN</a:t>
            </a:r>
          </a:p>
        </p:txBody>
      </p:sp>
      <p:pic>
        <p:nvPicPr>
          <p:cNvPr id="8" name="Shape 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27263" y="292608"/>
            <a:ext cx="4005073" cy="5861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9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ADF40F3-9179-4242-9E38-47877D4F0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D04EFB9-E4A2-46B7-9D24-F8AE8389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2">
            <a:extLst>
              <a:ext uri="{FF2B5EF4-FFF2-40B4-BE49-F238E27FC236}">
                <a16:creationId xmlns:a16="http://schemas.microsoft.com/office/drawing/2014/main" id="{41DEE08F-2D39-4C12-9774-2665F3C49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" y="137161"/>
            <a:ext cx="6647098" cy="590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7F5712E1-BAD9-49B0-A668-89631F7EA818}"/>
              </a:ext>
            </a:extLst>
          </p:cNvPr>
          <p:cNvSpPr/>
          <p:nvPr/>
        </p:nvSpPr>
        <p:spPr>
          <a:xfrm>
            <a:off x="1352636" y="1620287"/>
            <a:ext cx="4681090" cy="1661993"/>
          </a:xfrm>
          <a:prstGeom prst="rect">
            <a:avLst/>
          </a:prstGeom>
          <a:solidFill>
            <a:srgbClr val="000000">
              <a:alpha val="32941"/>
            </a:srgbClr>
          </a:solidFill>
        </p:spPr>
        <p:txBody>
          <a:bodyPr wrap="non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i-FI" sz="1700" b="1" kern="0" dirty="0">
                <a:solidFill>
                  <a:srgbClr val="FFFFFF"/>
                </a:solidFill>
              </a:rPr>
              <a:t>KUNTATALOUDEN HEIKKENENMINEN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i-FI" sz="1700" b="1" kern="0" dirty="0">
                <a:solidFill>
                  <a:srgbClr val="FFFFFF"/>
                </a:solidFill>
              </a:rPr>
              <a:t>SYNTYVYYDEN ALENEMINEN</a:t>
            </a:r>
            <a:endParaRPr kumimoji="0" lang="fi-FI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i-FI" sz="1700" b="1" kern="0" dirty="0">
                <a:solidFill>
                  <a:srgbClr val="FFFFFF"/>
                </a:solidFill>
              </a:rPr>
              <a:t>IÄKKÄIDEN OSUUDEN NOPEA KASVU</a:t>
            </a:r>
            <a:endParaRPr kumimoji="0" lang="fi-FI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i-FI" sz="1700" b="1" kern="0" dirty="0">
                <a:solidFill>
                  <a:srgbClr val="FFFFFF"/>
                </a:solidFill>
              </a:rPr>
              <a:t>TYÖIKÄISEN VÄESTÖN VÄHENEMINEN</a:t>
            </a:r>
            <a:endParaRPr kumimoji="0" lang="fi-FI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VALIKOIVA JA KESKITTÄVÄ MUUTTOLIIKE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(TEKEMÄTTÄ JÄÄNEET UUDISTUKSET)</a:t>
            </a:r>
            <a:endParaRPr kumimoji="0" lang="fi-FI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Sisällön paikkamerkki 17">
            <a:extLst>
              <a:ext uri="{FF2B5EF4-FFF2-40B4-BE49-F238E27FC236}">
                <a16:creationId xmlns:a16="http://schemas.microsoft.com/office/drawing/2014/main" id="{7B34D7D2-2358-45C5-AAC1-CFA6BB4C826A}"/>
              </a:ext>
            </a:extLst>
          </p:cNvPr>
          <p:cNvSpPr txBox="1">
            <a:spLocks/>
          </p:cNvSpPr>
          <p:nvPr/>
        </p:nvSpPr>
        <p:spPr>
          <a:xfrm>
            <a:off x="6540931" y="542286"/>
            <a:ext cx="5439156" cy="607078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600"/>
              </a:spcBef>
              <a:buFontTx/>
              <a:buNone/>
              <a:defRPr sz="4800" b="1" i="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Kuntatalouden heikkeneminen ja demografinen neloskierre haasteena kaikilla alueilla sijaintiin ja kokoon katsomatta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64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DI Kuusamo Posio" id="{9988AD98-1B7B-0E43-A4D1-BE087F49860C}" vid="{B97C5417-569A-9448-A9D3-08640B32D70E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DI Kuusamo Posio" id="{9988AD98-1B7B-0E43-A4D1-BE087F49860C}" vid="{373AD378-CDED-A14D-8693-54A2D7DCF896}"/>
    </a:ext>
  </a:extLst>
</a:theme>
</file>

<file path=ppt/theme/theme3.xml><?xml version="1.0" encoding="utf-8"?>
<a:theme xmlns:a="http://schemas.openxmlformats.org/drawingml/2006/main" name="2_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DI Kuusamo Posio" id="{9988AD98-1B7B-0E43-A4D1-BE087F49860C}" vid="{373AD378-CDED-A14D-8693-54A2D7DCF896}"/>
    </a:ext>
  </a:extLst>
</a:theme>
</file>

<file path=ppt/theme/theme5.xml><?xml version="1.0" encoding="utf-8"?>
<a:theme xmlns:a="http://schemas.openxmlformats.org/drawingml/2006/main" name="5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1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DI Kuusamo Posio" id="{9988AD98-1B7B-0E43-A4D1-BE087F49860C}" vid="{373AD378-CDED-A14D-8693-54A2D7DCF896}"/>
    </a:ext>
  </a:extLst>
</a:theme>
</file>

<file path=ppt/theme/theme9.xml><?xml version="1.0" encoding="utf-8"?>
<a:theme xmlns:a="http://schemas.openxmlformats.org/drawingml/2006/main" name="2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1318</Words>
  <Application>Microsoft Office PowerPoint</Application>
  <PresentationFormat>Laajakuva</PresentationFormat>
  <Paragraphs>229</Paragraphs>
  <Slides>33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10</vt:i4>
      </vt:variant>
      <vt:variant>
        <vt:lpstr>Dian otsikot</vt:lpstr>
      </vt:variant>
      <vt:variant>
        <vt:i4>33</vt:i4>
      </vt:variant>
    </vt:vector>
  </HeadingPairs>
  <TitlesOfParts>
    <vt:vector size="51" baseType="lpstr">
      <vt:lpstr>ＭＳ Ｐゴシック</vt:lpstr>
      <vt:lpstr>Arial</vt:lpstr>
      <vt:lpstr>Arial Black</vt:lpstr>
      <vt:lpstr>Avenir Next</vt:lpstr>
      <vt:lpstr>Avenir Next Heavy</vt:lpstr>
      <vt:lpstr>Calibri</vt:lpstr>
      <vt:lpstr>Calibri Light</vt:lpstr>
      <vt:lpstr>Trebuchet MS</vt:lpstr>
      <vt:lpstr>3_Mukautettu suunnittelumalli</vt:lpstr>
      <vt:lpstr>6_MDI-esityspohja 2017 valkoinen</vt:lpstr>
      <vt:lpstr>2_Office-teema</vt:lpstr>
      <vt:lpstr>4_MDI-esityspohja 2017 valkoinen</vt:lpstr>
      <vt:lpstr>5_MDI-esityspohja 2017 valkoinen</vt:lpstr>
      <vt:lpstr>1_Mukautettu suunnittelumalli</vt:lpstr>
      <vt:lpstr>Office-teema</vt:lpstr>
      <vt:lpstr>3_MDI-esityspohja 2017 valkoinen</vt:lpstr>
      <vt:lpstr>2_Mukautettu suunnittelumalli</vt:lpstr>
      <vt:lpstr>MDI-esityspohja 2017 valkoinen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TÄÄLLÄ ASUU      50 %  KOKO MAAN VÄESTÖSTÄ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PIEKSÄMÄEN VÄESTÖNKEHITYS OSAKTEKIJÖITTÄIN 2010-2019</vt:lpstr>
      <vt:lpstr>PowerPoint-esitys</vt:lpstr>
      <vt:lpstr>Pieksämäen väestönkehitys 2010-2040</vt:lpstr>
      <vt:lpstr>Pieksämäen tulevaisuuspolut</vt:lpstr>
      <vt:lpstr>PowerPoint-esitys</vt:lpstr>
      <vt:lpstr>(L)OPETUS…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Timo Aro</dc:creator>
  <cp:lastModifiedBy>Kiiveri Kaisa</cp:lastModifiedBy>
  <cp:revision>26</cp:revision>
  <dcterms:created xsi:type="dcterms:W3CDTF">2020-01-28T15:17:26Z</dcterms:created>
  <dcterms:modified xsi:type="dcterms:W3CDTF">2020-03-03T10:41:14Z</dcterms:modified>
</cp:coreProperties>
</file>